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9" r:id="rId1"/>
    <p:sldMasterId id="2147483764" r:id="rId2"/>
  </p:sldMasterIdLst>
  <p:notesMasterIdLst>
    <p:notesMasterId r:id="rId24"/>
  </p:notesMasterIdLst>
  <p:handoutMasterIdLst>
    <p:handoutMasterId r:id="rId25"/>
  </p:handoutMasterIdLst>
  <p:sldIdLst>
    <p:sldId id="1961" r:id="rId3"/>
    <p:sldId id="1962" r:id="rId4"/>
    <p:sldId id="1963" r:id="rId5"/>
    <p:sldId id="1964" r:id="rId6"/>
    <p:sldId id="1965" r:id="rId7"/>
    <p:sldId id="1966" r:id="rId8"/>
    <p:sldId id="1967" r:id="rId9"/>
    <p:sldId id="1968" r:id="rId10"/>
    <p:sldId id="1969" r:id="rId11"/>
    <p:sldId id="1970" r:id="rId12"/>
    <p:sldId id="1971" r:id="rId13"/>
    <p:sldId id="1972" r:id="rId14"/>
    <p:sldId id="1973" r:id="rId15"/>
    <p:sldId id="1987" r:id="rId16"/>
    <p:sldId id="1989" r:id="rId17"/>
    <p:sldId id="1980" r:id="rId18"/>
    <p:sldId id="1982" r:id="rId19"/>
    <p:sldId id="1983" r:id="rId20"/>
    <p:sldId id="1984" r:id="rId21"/>
    <p:sldId id="1985" r:id="rId22"/>
    <p:sldId id="1986" r:id="rId23"/>
  </p:sldIdLst>
  <p:sldSz cx="9144000" cy="6858000" type="screen4x3"/>
  <p:notesSz cx="7010400" cy="9296400"/>
  <p:custDataLst>
    <p:tags r:id="rId26"/>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xmlns="">
        <p14:section name="Chapter 4 The Flow of Food: An Introduction" id="{F774E4B1-9C02-9C4B-8A31-517192454CC6}">
          <p14:sldIdLst>
            <p14:sldId id="1961"/>
            <p14:sldId id="1962"/>
            <p14:sldId id="1963"/>
            <p14:sldId id="1964"/>
            <p14:sldId id="1965"/>
            <p14:sldId id="1966"/>
            <p14:sldId id="1967"/>
            <p14:sldId id="1968"/>
            <p14:sldId id="1969"/>
            <p14:sldId id="1970"/>
            <p14:sldId id="1971"/>
            <p14:sldId id="1972"/>
            <p14:sldId id="1973"/>
            <p14:sldId id="1987"/>
            <p14:sldId id="1989"/>
            <p14:sldId id="1980"/>
            <p14:sldId id="1982"/>
            <p14:sldId id="1983"/>
            <p14:sldId id="1984"/>
            <p14:sldId id="1985"/>
            <p14:sldId id="198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CC0000"/>
    <a:srgbClr val="D6ECEE"/>
    <a:srgbClr val="EAEAEA"/>
    <a:srgbClr val="FFFFFF"/>
    <a:srgbClr val="5F5F5F"/>
    <a:srgbClr val="333333"/>
    <a:srgbClr val="009DD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4" autoAdjust="0"/>
    <p:restoredTop sz="63572" autoAdjust="0"/>
  </p:normalViewPr>
  <p:slideViewPr>
    <p:cSldViewPr snapToGrid="0">
      <p:cViewPr varScale="1">
        <p:scale>
          <a:sx n="48" d="100"/>
          <a:sy n="48" d="100"/>
        </p:scale>
        <p:origin x="-1626" y="-102"/>
      </p:cViewPr>
      <p:guideLst>
        <p:guide orient="horz" pos="783"/>
        <p:guide orient="horz" pos="1293"/>
        <p:guide pos="312"/>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84" y="-72"/>
      </p:cViewPr>
      <p:guideLst>
        <p:guide orient="horz" pos="2856"/>
        <p:guide pos="624"/>
      </p:guideLst>
    </p:cSldViewPr>
  </p:notesViewPr>
  <p:gridSpacing cx="117043200" cy="117043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xmlns=""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 uri="{FAA26D3D-D897-4be2-8F04-BA451C77F1D7}">
              <ma14:placeholderFlag xmlns="" xmlns:ma14="http://schemas.microsoft.com/office/mac/drawingml/2011/main"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xmlns=""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Slide Image Placeholder 1"/>
          <p:cNvSpPr>
            <a:spLocks noGrp="1" noRot="1" noChangeAspect="1" noTextEdit="1"/>
          </p:cNvSpPr>
          <p:nvPr>
            <p:ph type="sldImg"/>
          </p:nvPr>
        </p:nvSpPr>
        <p:spPr>
          <a:ln/>
        </p:spPr>
      </p:sp>
      <p:sp>
        <p:nvSpPr>
          <p:cNvPr id="389123" name="Notes Placeholder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p>
            <a:pPr>
              <a:defRPr/>
            </a:pPr>
            <a:endParaRPr lang="en-US" dirty="0">
              <a:latin typeface="Times New Roman" charset="0"/>
              <a:cs typeface="+mn-cs"/>
            </a:endParaRPr>
          </a:p>
        </p:txBody>
      </p:sp>
      <p:sp>
        <p:nvSpPr>
          <p:cNvPr id="389124" name="Slide Number Placeholder 3"/>
          <p:cNvSpPr>
            <a:spLocks noGrp="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2289C790-0D81-DF41-B308-6AAC629D2C6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6B92E84-E1B5-524D-A945-97420B4BE528}"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399363" name="Rectangle 2"/>
          <p:cNvSpPr>
            <a:spLocks noGrp="1" noRot="1" noChangeAspect="1" noChangeArrowheads="1" noTextEdit="1"/>
          </p:cNvSpPr>
          <p:nvPr>
            <p:ph type="sldImg"/>
          </p:nvPr>
        </p:nvSpPr>
        <p:spPr>
          <a:ln/>
        </p:spPr>
      </p:sp>
      <p:sp>
        <p:nvSpPr>
          <p:cNvPr id="399364"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Some devices monitor both time and temperature. The time-temperature indicator (TTI) is an example. These tags are attached to packaging by the supplier. A color change appears in the window if the food has been time-temperature abused during shipment or storage. This color change is not reversible, so you know if the food has been abused. </a:t>
            </a:r>
          </a:p>
          <a:p>
            <a:pPr marL="114300" indent="-114300" eaLnBrk="1" hangingPunct="1">
              <a:buFontTx/>
              <a:buChar char="•"/>
              <a:defRPr/>
            </a:pPr>
            <a:r>
              <a:rPr lang="en-US" dirty="0">
                <a:latin typeface="Times New Roman" charset="0"/>
                <a:cs typeface="+mn-cs"/>
              </a:rPr>
              <a:t>Some suppliers place temperature-recording devices inside their delivery trucks. These devices constantly check and record temperatures. You can check the device during receiving to make sure food was at safe temperatures while it was being shipped.</a:t>
            </a:r>
            <a:endParaRPr lang="en-US" dirty="0">
              <a:latin typeface="Times New Roman" charset="0"/>
              <a:cs typeface="Times New Roman" charset="0"/>
            </a:endParaRPr>
          </a:p>
          <a:p>
            <a:pPr marL="114300" indent="-114300" eaLnBrk="1" hangingPunct="1">
              <a:buFontTx/>
              <a:buChar char="•"/>
              <a:defRPr/>
            </a:pPr>
            <a:r>
              <a:rPr lang="en-US" dirty="0">
                <a:latin typeface="Times New Roman" charset="0"/>
                <a:cs typeface="+mn-cs"/>
              </a:rPr>
              <a:t>Other tools are available that can help you monitor temperature. A maximum registering thermometer is one type. This thermometer indicates the highest temperature reached during use and is used where temperature readings cannot be continuously observed. It works well for checking final rinse temperatures of dishwashing machines.</a:t>
            </a:r>
          </a:p>
          <a:p>
            <a:pPr marL="114300" indent="-114300" eaLnBrk="1" hangingPunct="1">
              <a:defRPr/>
            </a:pPr>
            <a:endParaRPr lang="en-US" dirty="0">
              <a:latin typeface="Times New Roman" charset="0"/>
              <a:cs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C7DAED3-ED6A-A04C-9B9E-F0F0395FEE26}"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00387" name="Rectangle 2"/>
          <p:cNvSpPr>
            <a:spLocks noGrp="1" noRot="1" noChangeAspect="1" noChangeArrowheads="1" noTextEdit="1"/>
          </p:cNvSpPr>
          <p:nvPr>
            <p:ph type="sldImg"/>
          </p:nvPr>
        </p:nvSpPr>
        <p:spPr>
          <a:xfrm>
            <a:off x="1182688" y="696913"/>
            <a:ext cx="4648200" cy="3486150"/>
          </a:xfrm>
          <a:ln/>
        </p:spPr>
      </p:sp>
      <p:sp>
        <p:nvSpPr>
          <p:cNvPr id="400388"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Thermometers should be washed, rinsed, sanitized, and air-dried before and after each use to prevent cross-contamination. Be sure the sanitizing solution you use is for food-contact surfaces.</a:t>
            </a:r>
          </a:p>
          <a:p>
            <a:pPr eaLnBrk="1" hangingPunct="1">
              <a:buFontTx/>
              <a:buChar char="•"/>
              <a:defRPr/>
            </a:pPr>
            <a:r>
              <a:rPr lang="en-US" dirty="0">
                <a:latin typeface="Times New Roman" charset="0"/>
                <a:cs typeface="+mn-cs"/>
              </a:rPr>
              <a:t>Thermometers can lose their accuracy when they are bumped or dropped. It can also happen when they go through severe temperature change. When this happens, the thermometer must be calibrated, or adjusted, to give a correct reading. Make sure your thermometers are accurate by calibrating them regularly. You should do this before each shift. You should also do this before the first delivery arrives. Some thermometers cannot be calibrated and must be replaced. Others will need to be sent back to the manufacturer for calibration. Follow the manufacturer</a:t>
            </a:r>
            <a:r>
              <a:rPr lang="ja-JP" altLang="en-US" dirty="0">
                <a:latin typeface="Times New Roman" charset="0"/>
                <a:cs typeface="+mn-cs"/>
              </a:rPr>
              <a:t>’</a:t>
            </a:r>
            <a:r>
              <a:rPr lang="en-US" dirty="0">
                <a:latin typeface="Times New Roman" charset="0"/>
                <a:cs typeface="+mn-cs"/>
              </a:rPr>
              <a:t>s directions regarding calibration.</a:t>
            </a:r>
          </a:p>
          <a:p>
            <a:pPr eaLnBrk="1" hangingPunct="1">
              <a:buFontTx/>
              <a:buChar char="•"/>
              <a:defRPr/>
            </a:pPr>
            <a:r>
              <a:rPr lang="en-US" dirty="0">
                <a:latin typeface="Times New Roman" charset="0"/>
                <a:cs typeface="+mn-cs"/>
              </a:rPr>
              <a:t>Glass thermometers, such as candy thermometers, can be a physical contaminant if they break. They can only be used when enclosed in a shatterproof casing.</a:t>
            </a:r>
          </a:p>
          <a:p>
            <a:pPr eaLnBrk="1" hangingPunct="1">
              <a:defRPr/>
            </a:pPr>
            <a:endParaRPr lang="en-US" dirty="0">
              <a:latin typeface="Times New Roman" charset="0"/>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3D5E3F2-35AC-9E4F-9ABE-32EBE6F285D6}"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01411" name="Rectangle 2"/>
          <p:cNvSpPr>
            <a:spLocks noGrp="1" noRot="1" noChangeAspect="1" noChangeArrowheads="1" noTextEdit="1"/>
          </p:cNvSpPr>
          <p:nvPr>
            <p:ph type="sldImg"/>
          </p:nvPr>
        </p:nvSpPr>
        <p:spPr>
          <a:xfrm>
            <a:off x="1182688" y="696913"/>
            <a:ext cx="4648200" cy="3486150"/>
          </a:xfrm>
          <a:ln/>
        </p:spPr>
      </p:sp>
      <p:sp>
        <p:nvSpPr>
          <p:cNvPr id="401412" name="Rectangle 3"/>
          <p:cNvSpPr>
            <a:spLocks noGrp="1" noChangeArrowheads="1"/>
          </p:cNvSpPr>
          <p:nvPr>
            <p:ph type="body" idx="1"/>
          </p:nvPr>
        </p:nvSpPr>
        <p:spPr>
          <a:xfrm>
            <a:off x="876300" y="4465638"/>
            <a:ext cx="5607050" cy="4183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When checking the temperature of food, insert the probe into the thickest part of the food, as shown in </a:t>
            </a:r>
            <a:r>
              <a:rPr lang="en-US" dirty="0" smtClean="0">
                <a:latin typeface="Times New Roman" charset="0"/>
                <a:cs typeface="+mn-cs"/>
              </a:rPr>
              <a:t>the </a:t>
            </a:r>
            <a:r>
              <a:rPr lang="en-US" dirty="0">
                <a:latin typeface="Times New Roman" charset="0"/>
                <a:cs typeface="+mn-cs"/>
              </a:rPr>
              <a:t>photo. This is usually in the center. Also take another reading in a different spot. The temperature may vary in different areas. Before recording a temperature, wait for the thermometer reading to steady. Wait at least 15 seconds after you insert the stem or the probe into the food.</a:t>
            </a:r>
          </a:p>
          <a:p>
            <a:pPr eaLnBrk="1" hangingPunct="1">
              <a:defRPr/>
            </a:pPr>
            <a:endParaRPr lang="en-US" dirty="0">
              <a:latin typeface="Times New Roman" charset="0"/>
              <a:cs typeface="+mn-cs"/>
            </a:endParaRPr>
          </a:p>
          <a:p>
            <a:pPr eaLnBrk="1" hangingPunct="1">
              <a:defRPr/>
            </a:pPr>
            <a:endParaRPr lang="en-US" dirty="0">
              <a:latin typeface="Times New Roman" charset="0"/>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3B48D4C-943D-3A4A-8AD5-261DAB0434C1}" type="slidenum">
              <a:rPr lang="en-US" sz="1200" b="0" smtClean="0">
                <a:solidFill>
                  <a:prstClr val="black"/>
                </a:solidFill>
              </a:rPr>
              <a:pPr eaLnBrk="1" hangingPunct="1">
                <a:defRPr/>
              </a:pPr>
              <a:t>13</a:t>
            </a:fld>
            <a:endParaRPr lang="en-US" sz="1200" b="0" dirty="0" smtClean="0">
              <a:solidFill>
                <a:prstClr val="black"/>
              </a:solidFill>
            </a:endParaRPr>
          </a:p>
        </p:txBody>
      </p:sp>
      <p:sp>
        <p:nvSpPr>
          <p:cNvPr id="405507" name="Rectangle 2"/>
          <p:cNvSpPr>
            <a:spLocks noGrp="1" noRot="1" noChangeAspect="1" noChangeArrowheads="1" noTextEdit="1"/>
          </p:cNvSpPr>
          <p:nvPr>
            <p:ph type="sldImg"/>
          </p:nvPr>
        </p:nvSpPr>
        <p:spPr>
          <a:ln/>
        </p:spPr>
      </p:sp>
      <p:sp>
        <p:nvSpPr>
          <p:cNvPr id="405508" name="Rectangle 3"/>
          <p:cNvSpPr>
            <a:spLocks noGrp="1" noChangeArrowheads="1"/>
          </p:cNvSpPr>
          <p:nvPr>
            <p:ph type="body" idx="1"/>
          </p:nvPr>
        </p:nvSpPr>
        <p:spPr>
          <a:xfrm>
            <a:off x="876300" y="4497388"/>
            <a:ext cx="5484813" cy="472281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8498" tIns="49249" rIns="98498" bIns="49249"/>
          <a:lstStyle/>
          <a:p>
            <a:pPr>
              <a:defRPr/>
            </a:pPr>
            <a:r>
              <a:rPr lang="en-US" sz="1200" b="1" kern="1200" dirty="0" smtClean="0">
                <a:solidFill>
                  <a:schemeClr val="tx1"/>
                </a:solidFill>
                <a:latin typeface="Times New Roman" charset="0"/>
                <a:ea typeface="ＭＳ Ｐゴシック" charset="0"/>
                <a:cs typeface="ＭＳ Ｐゴシック" charset="0"/>
              </a:rPr>
              <a:t>Instructor Notes</a:t>
            </a:r>
          </a:p>
          <a:p>
            <a:pPr>
              <a:buFontTx/>
              <a:buChar char="•"/>
              <a:defRPr/>
            </a:pPr>
            <a:r>
              <a:rPr lang="en-US" sz="1200" kern="1200" dirty="0" smtClean="0">
                <a:solidFill>
                  <a:schemeClr val="tx1"/>
                </a:solidFill>
                <a:latin typeface="Times New Roman" charset="0"/>
                <a:ea typeface="ＭＳ Ｐゴシック" charset="0"/>
                <a:cs typeface="ＭＳ Ｐゴシック" charset="0"/>
              </a:rPr>
              <a:t>Use the next several slides to </a:t>
            </a:r>
            <a:r>
              <a:rPr lang="en-US" sz="1200" b="0" kern="1200" dirty="0" smtClean="0">
                <a:solidFill>
                  <a:schemeClr val="tx1"/>
                </a:solidFill>
                <a:effectLst/>
                <a:latin typeface="Times New Roman" pitchFamily="18" charset="0"/>
                <a:ea typeface="ＭＳ Ｐゴシック" charset="0"/>
                <a:cs typeface="ＭＳ Ｐゴシック" charset="0"/>
              </a:rPr>
              <a:t>review the content presented.</a:t>
            </a:r>
          </a:p>
          <a:p>
            <a:pPr marL="233363" marR="0" indent="-233363" algn="l" defTabSz="914400" rtl="0" eaLnBrk="0" fontAlgn="base" latinLnBrk="0" hangingPunct="0">
              <a:lnSpc>
                <a:spcPct val="100000"/>
              </a:lnSpc>
              <a:spcBef>
                <a:spcPct val="30000"/>
              </a:spcBef>
              <a:spcAft>
                <a:spcPct val="0"/>
              </a:spcAft>
              <a:buClrTx/>
              <a:buSzTx/>
              <a:buFontTx/>
              <a:buChar char="•"/>
              <a:tabLst/>
              <a:defRPr/>
            </a:pPr>
            <a:r>
              <a:rPr lang="en-US" sz="1200" kern="1200" dirty="0" smtClean="0">
                <a:solidFill>
                  <a:schemeClr val="tx1"/>
                </a:solidFill>
                <a:latin typeface="Times New Roman" charset="0"/>
                <a:ea typeface="ＭＳ Ｐゴシック" charset="0"/>
                <a:cs typeface="ＭＳ Ｐゴシック" charset="0"/>
              </a:rPr>
              <a:t>To ensure</a:t>
            </a:r>
            <a:r>
              <a:rPr lang="en-US" sz="1200" kern="1200" baseline="0" dirty="0" smtClean="0">
                <a:solidFill>
                  <a:schemeClr val="tx1"/>
                </a:solidFill>
                <a:latin typeface="Times New Roman" charset="0"/>
                <a:ea typeface="ＭＳ Ｐゴシック" charset="0"/>
                <a:cs typeface="ＭＳ Ｐゴシック" charset="0"/>
              </a:rPr>
              <a:t> </a:t>
            </a:r>
            <a:r>
              <a:rPr lang="en-US" sz="1200" kern="1200" dirty="0" smtClean="0">
                <a:solidFill>
                  <a:schemeClr val="tx1"/>
                </a:solidFill>
                <a:latin typeface="Times New Roman" charset="0"/>
                <a:ea typeface="ＭＳ Ｐゴシック" charset="0"/>
                <a:cs typeface="ＭＳ Ｐゴシック" charset="0"/>
              </a:rPr>
              <a:t>that everyone in class participates, pass out index cards with the letters A, B, C, and D on them. Have each student answer</a:t>
            </a:r>
            <a:r>
              <a:rPr lang="en-US" sz="1200" kern="1200" baseline="0" dirty="0" smtClean="0">
                <a:solidFill>
                  <a:schemeClr val="tx1"/>
                </a:solidFill>
                <a:latin typeface="Times New Roman" charset="0"/>
                <a:ea typeface="ＭＳ Ｐゴシック" charset="0"/>
                <a:cs typeface="ＭＳ Ｐゴシック" charset="0"/>
              </a:rPr>
              <a:t> each question by</a:t>
            </a:r>
            <a:r>
              <a:rPr lang="en-US" sz="1200" kern="1200" dirty="0" smtClean="0">
                <a:solidFill>
                  <a:schemeClr val="tx1"/>
                </a:solidFill>
                <a:latin typeface="Times New Roman" charset="0"/>
                <a:ea typeface="ＭＳ Ｐゴシック" charset="0"/>
                <a:cs typeface="ＭＳ Ｐゴシック" charset="0"/>
              </a:rPr>
              <a:t> holding up the correct letter.</a:t>
            </a:r>
          </a:p>
          <a:p>
            <a:pPr marL="0" indent="0">
              <a:buFontTx/>
              <a:buNone/>
              <a:defRPr/>
            </a:pPr>
            <a:endParaRPr lang="en-US" b="0" dirty="0">
              <a:latin typeface="Times New Roman" charset="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14</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Using separate equipment can help prevent cross-contamination. Colored cutting boards and utensil handles can help keep equipment separate. The color tells food handlers which equipment to use with each type of food.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15</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Buying food that doesn’t require much prepping or handling, such as precut lettuce, can help prevent cross-contamination.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16</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B. Thermocouples and thermistors are good for checking the temperatures of thin food since they do not need to be inserted very far into the food to get an accurate reading. Bimetallic stemmed thermometers are not practical for checking the temperature of thin food, such as hamburger patties. That’s because they have to be inserted into the food from the tip of the stem to the sensing area.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17</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answers are A and B. Bimetallic stemmed thermometers are good for checking the temperature of large or thick food, like this roast. Thermocouples and thermistors are good for checking the temperature of thick and thin food. An infrared thermometer is not a good choice because it can only check the surface temperature of the product.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18</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D. An air probe is good for checking the temperature inside coolers and ovens.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19</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A. Immersion probes are used to check the temperature of liquids such as soups, sauces, and frying oil.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2CC40D-6748-8049-BF2E-DB7702DE43EA}"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391171" name="Rectangle 2"/>
          <p:cNvSpPr>
            <a:spLocks noGrp="1" noRot="1" noChangeAspect="1" noChangeArrowheads="1" noTextEdit="1"/>
          </p:cNvSpPr>
          <p:nvPr>
            <p:ph type="sldImg"/>
          </p:nvPr>
        </p:nvSpPr>
        <p:spPr>
          <a:ln/>
        </p:spPr>
      </p:sp>
      <p:sp>
        <p:nvSpPr>
          <p:cNvPr id="39117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You are responsible for the safety of the food at every point in this flow. For example, a frozen food might be safe when it leaves the processor</a:t>
            </a:r>
            <a:r>
              <a:rPr lang="ja-JP" altLang="en-US" dirty="0">
                <a:latin typeface="Times New Roman" charset="0"/>
                <a:cs typeface="+mn-cs"/>
              </a:rPr>
              <a:t>’</a:t>
            </a:r>
            <a:r>
              <a:rPr lang="en-US" dirty="0">
                <a:latin typeface="Times New Roman" charset="0"/>
                <a:cs typeface="+mn-cs"/>
              </a:rPr>
              <a:t>s plant. However, on the way to the supplier</a:t>
            </a:r>
            <a:r>
              <a:rPr lang="ja-JP" altLang="en-US" dirty="0">
                <a:latin typeface="Times New Roman" charset="0"/>
                <a:cs typeface="+mn-cs"/>
              </a:rPr>
              <a:t>’</a:t>
            </a:r>
            <a:r>
              <a:rPr lang="en-US" dirty="0">
                <a:latin typeface="Times New Roman" charset="0"/>
                <a:cs typeface="+mn-cs"/>
              </a:rPr>
              <a:t>s warehouse, the food might thaw. Once in your operation, the food might not be stored correctly, or it might not be cooked to the correct internal temperature. These mistakes can add up and cause a foodborne illness.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E1EDB-13AE-4F1E-9574-2E206FA6FFF5}" type="slidenum">
              <a:rPr lang="en-US"/>
              <a:pPr/>
              <a:t>20</a:t>
            </a:fld>
            <a:endParaRPr lang="en-US" dirty="0"/>
          </a:p>
        </p:txBody>
      </p:sp>
      <p:sp>
        <p:nvSpPr>
          <p:cNvPr id="1102850"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996950" y="4637088"/>
            <a:ext cx="5857875" cy="4391025"/>
          </a:xfrm>
          <a:noFill/>
          <a:ln/>
        </p:spPr>
        <p:txBody>
          <a:bodyPr/>
          <a:lstStyle/>
          <a:p>
            <a:pPr marL="114300" indent="-114300" eaLnBrk="1" hangingPunct="1"/>
            <a:r>
              <a:rPr lang="en-US" b="1" dirty="0" smtClean="0">
                <a:latin typeface="Times New Roman" charset="0"/>
              </a:rPr>
              <a:t>Instructor Notes</a:t>
            </a:r>
          </a:p>
          <a:p>
            <a:pPr marL="114300" indent="-114300" eaLnBrk="1" hangingPunct="1">
              <a:buFontTx/>
              <a:buChar char="•"/>
            </a:pPr>
            <a:r>
              <a:rPr lang="en-US" sz="1200" b="0" i="0" u="none" strike="noStrike" kern="1200" baseline="0" dirty="0" smtClean="0">
                <a:solidFill>
                  <a:schemeClr val="tx1"/>
                </a:solidFill>
                <a:latin typeface="Times New Roman" pitchFamily="18" charset="0"/>
                <a:ea typeface="ＭＳ Ｐゴシック" charset="0"/>
                <a:cs typeface="ＭＳ Ｐゴシック" charset="0"/>
              </a:rPr>
              <a:t>The answer is C. Penetration probes are used to check the internal temperature of food, such as this steak.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4CCAE3-EA59-45ED-A28C-AFA5C550E166}" type="slidenum">
              <a:rPr lang="en-US"/>
              <a:pPr/>
              <a:t>21</a:t>
            </a:fld>
            <a:endParaRPr lang="en-US" dirty="0"/>
          </a:p>
        </p:txBody>
      </p:sp>
      <p:sp>
        <p:nvSpPr>
          <p:cNvPr id="2763778" name="Rectangle 2"/>
          <p:cNvSpPr>
            <a:spLocks noGrp="1" noRot="1" noChangeAspect="1" noChangeArrowheads="1" noTextEdit="1"/>
          </p:cNvSpPr>
          <p:nvPr>
            <p:ph type="sldImg"/>
          </p:nvPr>
        </p:nvSpPr>
        <p:spPr>
          <a:xfrm>
            <a:off x="1181100" y="696913"/>
            <a:ext cx="4648200" cy="3486150"/>
          </a:xfrm>
          <a:ln/>
        </p:spPr>
      </p:sp>
      <p:sp>
        <p:nvSpPr>
          <p:cNvPr id="2763779" name="Rectangle 3"/>
          <p:cNvSpPr>
            <a:spLocks noGrp="1" noChangeArrowheads="1"/>
          </p:cNvSpPr>
          <p:nvPr>
            <p:ph type="body" idx="1"/>
          </p:nvPr>
        </p:nvSpPr>
        <p:spPr>
          <a:xfrm>
            <a:off x="935038" y="4416425"/>
            <a:ext cx="5140325" cy="4183063"/>
          </a:xfrm>
        </p:spPr>
        <p:txBody>
          <a:bodyPr/>
          <a:lstStyle/>
          <a:p>
            <a:pPr marL="228600" indent="-228600"/>
            <a:r>
              <a:rPr lang="en-US" b="1" dirty="0" smtClean="0"/>
              <a:t>Instructor </a:t>
            </a:r>
            <a:r>
              <a:rPr lang="en-US" b="1" dirty="0"/>
              <a:t>Notes</a:t>
            </a:r>
            <a:r>
              <a:rPr lang="en-US" b="1" dirty="0" smtClean="0"/>
              <a:t>:</a:t>
            </a:r>
          </a:p>
          <a:p>
            <a:pPr marL="228600" indent="-228600">
              <a:buFontTx/>
              <a:buChar char="•"/>
            </a:pPr>
            <a:r>
              <a:rPr lang="en-US" dirty="0" smtClean="0"/>
              <a:t>The</a:t>
            </a:r>
            <a:r>
              <a:rPr lang="en-US" baseline="0" dirty="0" smtClean="0"/>
              <a:t> answer is C. When checking the temperature of food, insert the probe into the thickest part of the food. This is usually the center. Also, take another reading in a different spot. The temperature may vary in different areas. </a:t>
            </a:r>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B0053EF-4D1A-5B4C-A8F4-36C4AE817BD7}"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392195" name="Rectangle 2"/>
          <p:cNvSpPr>
            <a:spLocks noGrp="1" noRot="1" noChangeAspect="1" noChangeArrowheads="1" noTextEdit="1"/>
          </p:cNvSpPr>
          <p:nvPr>
            <p:ph type="sldImg"/>
          </p:nvPr>
        </p:nvSpPr>
        <p:spPr>
          <a:xfrm>
            <a:off x="1182688" y="696913"/>
            <a:ext cx="4648200" cy="3486150"/>
          </a:xfrm>
          <a:ln/>
        </p:spPr>
      </p:sp>
      <p:sp>
        <p:nvSpPr>
          <p:cNvPr id="39219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4942" tIns="47471" rIns="94942" bIns="47471"/>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Each type of food should have separate equipment. For example, use one set of cutting boards, utensils, and containers for raw poultry. Use another set for raw meat. Use a third set for produce. Colored cutting boards and utensil handles can help keep equipment separate. The color tells food handlers which equipment to use with each food item. You might use yellow for raw chicken, red for raw meat, and green for produce, as the prep chef is doing in the </a:t>
            </a:r>
            <a:r>
              <a:rPr lang="en-US" dirty="0" smtClean="0">
                <a:latin typeface="Times New Roman" charset="0"/>
                <a:cs typeface="+mn-cs"/>
              </a:rPr>
              <a:t>photo.</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Clean and sanitize all work surfaces, equipment, and utensils after each task. When you cut up raw chicken, for example, you cannot get by with just rinsing the equipment. Pathogens such as </a:t>
            </a:r>
            <a:r>
              <a:rPr lang="en-US" i="1" dirty="0">
                <a:latin typeface="Times New Roman" charset="0"/>
                <a:cs typeface="+mn-cs"/>
              </a:rPr>
              <a:t>Salmonella</a:t>
            </a:r>
            <a:r>
              <a:rPr lang="en-US" dirty="0">
                <a:latin typeface="Times New Roman" charset="0"/>
                <a:cs typeface="+mn-cs"/>
              </a:rPr>
              <a:t> spp. can contaminate food through cross-contamination. To prevent this, you must wash, rinse, and sanitize equipment. </a:t>
            </a:r>
          </a:p>
          <a:p>
            <a:pPr marL="114300" indent="-114300" eaLnBrk="1" hangingPunct="1">
              <a:lnSpc>
                <a:spcPct val="80000"/>
              </a:lnSpc>
              <a:spcBef>
                <a:spcPct val="50000"/>
              </a:spcBef>
              <a:defRPr/>
            </a:pPr>
            <a:r>
              <a:rPr lang="en-US" dirty="0">
                <a:latin typeface="Times New Roman" charset="0"/>
                <a:cs typeface="+mn-cs"/>
              </a:rPr>
              <a:t>   </a:t>
            </a:r>
          </a:p>
          <a:p>
            <a:pPr marL="114300" indent="-114300" eaLnBrk="1" hangingPunct="1">
              <a:lnSpc>
                <a:spcPct val="80000"/>
              </a:lnSpc>
              <a:spcBef>
                <a:spcPct val="50000"/>
              </a:spcBef>
              <a:defRPr/>
            </a:pPr>
            <a:endParaRPr lang="en-US" dirty="0">
              <a:latin typeface="Times New Roman" charset="0"/>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FFB4A8F-1992-2A49-8CDB-E58C20013C49}"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393219" name="Rectangle 2"/>
          <p:cNvSpPr>
            <a:spLocks noGrp="1" noRot="1" noChangeAspect="1" noChangeArrowheads="1" noTextEdit="1"/>
          </p:cNvSpPr>
          <p:nvPr>
            <p:ph type="sldImg"/>
          </p:nvPr>
        </p:nvSpPr>
        <p:spPr>
          <a:xfrm>
            <a:off x="1182688" y="696913"/>
            <a:ext cx="4648200" cy="3486150"/>
          </a:xfrm>
          <a:ln/>
        </p:spPr>
      </p:sp>
      <p:sp>
        <p:nvSpPr>
          <p:cNvPr id="393220"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If you need to use the same table to prep different types of food, </a:t>
            </a:r>
            <a:r>
              <a:rPr lang="en-US" dirty="0" smtClean="0">
                <a:latin typeface="Times New Roman" charset="0"/>
                <a:cs typeface="+mn-cs"/>
              </a:rPr>
              <a:t>prep </a:t>
            </a:r>
            <a:r>
              <a:rPr lang="en-US" dirty="0">
                <a:latin typeface="Times New Roman" charset="0"/>
                <a:cs typeface="+mn-cs"/>
              </a:rPr>
              <a:t>raw meat, fish, and </a:t>
            </a:r>
            <a:r>
              <a:rPr lang="en-US" dirty="0" smtClean="0">
                <a:latin typeface="Times New Roman" charset="0"/>
                <a:cs typeface="+mn-cs"/>
              </a:rPr>
              <a:t>poultry at a different time from when prepping ready-to-eat food. </a:t>
            </a:r>
            <a:r>
              <a:rPr lang="en-US" dirty="0">
                <a:latin typeface="Times New Roman" charset="0"/>
                <a:cs typeface="+mn-cs"/>
              </a:rPr>
              <a:t>You must clean and sanitize work surfaces and utensils between each type of food. For example, by prepping ready-to-eat food before raw food, you can minimize the chance for cross-contamination.</a:t>
            </a:r>
          </a:p>
          <a:p>
            <a:pPr marL="114300" indent="-114300" eaLnBrk="1" hangingPunct="1">
              <a:buFontTx/>
              <a:buChar char="•"/>
              <a:tabLst>
                <a:tab pos="457200" algn="l"/>
              </a:tabLst>
              <a:defRPr/>
            </a:pPr>
            <a:r>
              <a:rPr lang="en-US" dirty="0">
                <a:latin typeface="Times New Roman" charset="0"/>
                <a:cs typeface="+mn-cs"/>
              </a:rPr>
              <a:t>Buy food that doesn</a:t>
            </a:r>
            <a:r>
              <a:rPr lang="ja-JP" altLang="en-US" dirty="0">
                <a:latin typeface="Times New Roman" charset="0"/>
                <a:cs typeface="+mn-cs"/>
              </a:rPr>
              <a:t>’</a:t>
            </a:r>
            <a:r>
              <a:rPr lang="en-US" dirty="0">
                <a:latin typeface="Times New Roman" charset="0"/>
                <a:cs typeface="+mn-cs"/>
              </a:rPr>
              <a:t>t require much prepping or handling. For example, you could buy precooked chicken breasts or chopped lettuce, as shown in the </a:t>
            </a:r>
            <a:r>
              <a:rPr lang="en-US" dirty="0" smtClean="0">
                <a:latin typeface="Times New Roman" charset="0"/>
                <a:cs typeface="+mn-cs"/>
              </a:rPr>
              <a:t>photo.</a:t>
            </a:r>
            <a:endParaRPr lang="en-US" dirty="0">
              <a:latin typeface="Times New Roman" charset="0"/>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4C0C1C1-70DD-0646-8865-BBDDE91005D7}" type="slidenum">
              <a:rPr lang="en-US" sz="1200" b="0" smtClean="0">
                <a:solidFill>
                  <a:schemeClr val="tx1"/>
                </a:solidFill>
              </a:rPr>
              <a:pPr eaLnBrk="1" hangingPunct="1">
                <a:defRPr/>
              </a:pPr>
              <a:t>5</a:t>
            </a:fld>
            <a:endParaRPr lang="en-US" sz="1200" b="0" dirty="0" smtClean="0">
              <a:solidFill>
                <a:schemeClr val="tx1"/>
              </a:solidFill>
            </a:endParaRPr>
          </a:p>
        </p:txBody>
      </p:sp>
      <p:sp>
        <p:nvSpPr>
          <p:cNvPr id="394243" name="Rectangle 2"/>
          <p:cNvSpPr>
            <a:spLocks noGrp="1" noRot="1" noChangeAspect="1" noChangeArrowheads="1" noTextEdit="1"/>
          </p:cNvSpPr>
          <p:nvPr>
            <p:ph type="sldImg"/>
          </p:nvPr>
        </p:nvSpPr>
        <p:spPr>
          <a:xfrm>
            <a:off x="1182688" y="696913"/>
            <a:ext cx="4648200" cy="3486150"/>
          </a:xfrm>
          <a:ln/>
        </p:spPr>
      </p:sp>
      <p:sp>
        <p:nvSpPr>
          <p:cNvPr id="394244"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Most foodborne illnesses happen because TCS food has been time-temperature abused. </a:t>
            </a:r>
            <a:r>
              <a:rPr lang="en-US" dirty="0" smtClean="0">
                <a:latin typeface="Times New Roman" charset="0"/>
                <a:cs typeface="+mn-cs"/>
              </a:rPr>
              <a:t>Remember: </a:t>
            </a:r>
            <a:r>
              <a:rPr lang="en-US" dirty="0">
                <a:latin typeface="Times New Roman" charset="0"/>
                <a:cs typeface="+mn-cs"/>
              </a:rPr>
              <a:t>TCS food has been time-temperature abused any time it remains between </a:t>
            </a:r>
            <a:r>
              <a:rPr lang="en-US" dirty="0" smtClean="0">
                <a:latin typeface="Times New Roman" charset="0"/>
                <a:cs typeface="+mn-cs"/>
              </a:rPr>
              <a:t>41ºF </a:t>
            </a:r>
            <a:r>
              <a:rPr lang="en-US" dirty="0">
                <a:latin typeface="Times New Roman" charset="0"/>
                <a:cs typeface="+mn-cs"/>
              </a:rPr>
              <a:t>and </a:t>
            </a:r>
            <a:r>
              <a:rPr lang="en-US" dirty="0" smtClean="0">
                <a:latin typeface="Times New Roman" charset="0"/>
                <a:cs typeface="+mn-cs"/>
              </a:rPr>
              <a:t>135ºF </a:t>
            </a:r>
            <a:r>
              <a:rPr lang="en-US" dirty="0">
                <a:latin typeface="Times New Roman" charset="0"/>
                <a:cs typeface="+mn-cs"/>
              </a:rPr>
              <a:t>(</a:t>
            </a:r>
            <a:r>
              <a:rPr lang="en-US" dirty="0" smtClean="0">
                <a:latin typeface="Times New Roman" charset="0"/>
                <a:cs typeface="+mn-cs"/>
              </a:rPr>
              <a:t>5ºC </a:t>
            </a:r>
            <a:r>
              <a:rPr lang="en-US" dirty="0">
                <a:latin typeface="Times New Roman" charset="0"/>
                <a:cs typeface="+mn-cs"/>
              </a:rPr>
              <a:t>and </a:t>
            </a:r>
            <a:r>
              <a:rPr lang="en-US" dirty="0" smtClean="0">
                <a:latin typeface="Times New Roman" charset="0"/>
                <a:cs typeface="+mn-cs"/>
              </a:rPr>
              <a:t>57ºC</a:t>
            </a:r>
            <a:r>
              <a:rPr lang="en-US" dirty="0">
                <a:latin typeface="Times New Roman" charset="0"/>
                <a:cs typeface="+mn-cs"/>
              </a:rPr>
              <a:t>). This is called the temperature danger zone because pathogens grow in this range. But most pathogens grow much faster between </a:t>
            </a:r>
            <a:r>
              <a:rPr lang="en-US" dirty="0" smtClean="0">
                <a:latin typeface="Times New Roman" charset="0"/>
                <a:cs typeface="+mn-cs"/>
              </a:rPr>
              <a:t>70ºF </a:t>
            </a:r>
            <a:r>
              <a:rPr lang="en-US" dirty="0">
                <a:latin typeface="Times New Roman" charset="0"/>
                <a:cs typeface="+mn-cs"/>
              </a:rPr>
              <a:t>and </a:t>
            </a:r>
            <a:r>
              <a:rPr lang="en-US" dirty="0" smtClean="0">
                <a:latin typeface="Times New Roman" charset="0"/>
                <a:cs typeface="+mn-cs"/>
              </a:rPr>
              <a:t>125ºF </a:t>
            </a:r>
            <a:r>
              <a:rPr lang="en-US" dirty="0">
                <a:latin typeface="Times New Roman" charset="0"/>
                <a:cs typeface="+mn-cs"/>
              </a:rPr>
              <a:t>(</a:t>
            </a:r>
            <a:r>
              <a:rPr lang="en-US" dirty="0" smtClean="0">
                <a:latin typeface="Times New Roman" charset="0"/>
                <a:cs typeface="+mn-cs"/>
              </a:rPr>
              <a:t>21ºC </a:t>
            </a:r>
            <a:r>
              <a:rPr lang="en-US" dirty="0">
                <a:latin typeface="Times New Roman" charset="0"/>
                <a:cs typeface="+mn-cs"/>
              </a:rPr>
              <a:t>and </a:t>
            </a:r>
            <a:r>
              <a:rPr lang="en-US" dirty="0" smtClean="0">
                <a:latin typeface="Times New Roman" charset="0"/>
                <a:cs typeface="+mn-cs"/>
              </a:rPr>
              <a:t>52ºC</a:t>
            </a:r>
            <a:r>
              <a:rPr lang="en-US" dirty="0">
                <a:latin typeface="Times New Roman" charset="0"/>
                <a:cs typeface="+mn-cs"/>
              </a:rPr>
              <a:t>). </a:t>
            </a:r>
          </a:p>
          <a:p>
            <a:pPr marL="114300" indent="-114300" eaLnBrk="1" hangingPunct="1">
              <a:buFontTx/>
              <a:buChar char="•"/>
              <a:tabLst>
                <a:tab pos="457200" algn="l"/>
              </a:tabLst>
              <a:defRPr/>
            </a:pPr>
            <a:r>
              <a:rPr lang="en-US" dirty="0">
                <a:latin typeface="Times New Roman" charset="0"/>
                <a:cs typeface="+mn-cs"/>
              </a:rPr>
              <a:t>Food is being temperature abused whenever it is handled in the following </a:t>
            </a:r>
            <a:r>
              <a:rPr lang="en-US" dirty="0" smtClean="0">
                <a:latin typeface="Times New Roman" charset="0"/>
                <a:cs typeface="+mn-cs"/>
              </a:rPr>
              <a:t>ways: cooked </a:t>
            </a:r>
            <a:r>
              <a:rPr lang="en-US" dirty="0">
                <a:latin typeface="Times New Roman" charset="0"/>
                <a:cs typeface="+mn-cs"/>
              </a:rPr>
              <a:t>to the wrong internal </a:t>
            </a:r>
            <a:r>
              <a:rPr lang="en-US" dirty="0" smtClean="0">
                <a:latin typeface="Times New Roman" charset="0"/>
                <a:cs typeface="+mn-cs"/>
              </a:rPr>
              <a:t>temperature, </a:t>
            </a:r>
            <a:r>
              <a:rPr lang="en-US" dirty="0">
                <a:latin typeface="Times New Roman" charset="0"/>
                <a:cs typeface="+mn-cs"/>
              </a:rPr>
              <a:t>h</a:t>
            </a:r>
            <a:r>
              <a:rPr lang="en-US" dirty="0" smtClean="0">
                <a:latin typeface="Times New Roman" charset="0"/>
                <a:cs typeface="+mn-cs"/>
              </a:rPr>
              <a:t>eld </a:t>
            </a:r>
            <a:r>
              <a:rPr lang="en-US" dirty="0">
                <a:latin typeface="Times New Roman" charset="0"/>
                <a:cs typeface="+mn-cs"/>
              </a:rPr>
              <a:t>at the wrong </a:t>
            </a:r>
            <a:r>
              <a:rPr lang="en-US" dirty="0" smtClean="0">
                <a:latin typeface="Times New Roman" charset="0"/>
                <a:cs typeface="+mn-cs"/>
              </a:rPr>
              <a:t>temperature,</a:t>
            </a:r>
            <a:r>
              <a:rPr lang="en-US" baseline="0" dirty="0" smtClean="0">
                <a:latin typeface="Times New Roman" charset="0"/>
                <a:cs typeface="+mn-cs"/>
              </a:rPr>
              <a:t> or</a:t>
            </a:r>
            <a:r>
              <a:rPr lang="en-US" dirty="0" smtClean="0">
                <a:latin typeface="Times New Roman" charset="0"/>
                <a:cs typeface="+mn-cs"/>
              </a:rPr>
              <a:t> cooled </a:t>
            </a:r>
            <a:r>
              <a:rPr lang="en-US" dirty="0">
                <a:latin typeface="Times New Roman" charset="0"/>
                <a:cs typeface="+mn-cs"/>
              </a:rPr>
              <a:t>or reheated incorrectly. </a:t>
            </a:r>
          </a:p>
          <a:p>
            <a:pPr marL="114300" indent="-114300" eaLnBrk="1" hangingPunct="1">
              <a:buFontTx/>
              <a:buChar char="•"/>
              <a:tabLst>
                <a:tab pos="457200" algn="l"/>
              </a:tabLst>
              <a:defRPr/>
            </a:pPr>
            <a:r>
              <a:rPr lang="en-US" dirty="0">
                <a:latin typeface="Times New Roman" charset="0"/>
                <a:cs typeface="+mn-cs"/>
              </a:rPr>
              <a:t>The longer food stays in the temperature danger zone, the more time pathogens have to grow. To keep food safe, you must reduce the time it spends in this temperature range. If food is held in this range for four or more hours, you must throw it out.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3B40A4A-9881-1744-A506-6761665D8AF6}" type="slidenum">
              <a:rPr lang="en-US" sz="1200" b="0" smtClean="0">
                <a:solidFill>
                  <a:schemeClr val="tx1"/>
                </a:solidFill>
              </a:rPr>
              <a:pPr eaLnBrk="1" hangingPunct="1">
                <a:defRPr/>
              </a:pPr>
              <a:t>6</a:t>
            </a:fld>
            <a:endParaRPr lang="en-US" sz="1200" b="0" dirty="0" smtClean="0">
              <a:solidFill>
                <a:schemeClr val="tx1"/>
              </a:solidFill>
            </a:endParaRPr>
          </a:p>
        </p:txBody>
      </p:sp>
      <p:sp>
        <p:nvSpPr>
          <p:cNvPr id="395267" name="Rectangle 2"/>
          <p:cNvSpPr>
            <a:spLocks noGrp="1" noRot="1" noChangeAspect="1" noChangeArrowheads="1" noTextEdit="1"/>
          </p:cNvSpPr>
          <p:nvPr>
            <p:ph type="sldImg"/>
          </p:nvPr>
        </p:nvSpPr>
        <p:spPr>
          <a:xfrm>
            <a:off x="1182688" y="696913"/>
            <a:ext cx="4648200" cy="3486150"/>
          </a:xfrm>
          <a:ln/>
        </p:spPr>
      </p:sp>
      <p:sp>
        <p:nvSpPr>
          <p:cNvPr id="237571" name="Rectangle 3"/>
          <p:cNvSpPr>
            <a:spLocks noGrp="1" noChangeArrowheads="1"/>
          </p:cNvSpPr>
          <p:nvPr>
            <p:ph type="body" idx="1"/>
          </p:nvPr>
        </p:nvSpPr>
        <p:spPr>
          <a:xfrm>
            <a:off x="876300" y="4441825"/>
            <a:ext cx="5257800" cy="4435475"/>
          </a:xfrm>
          <a:noFill/>
        </p:spPr>
        <p:txBody>
          <a:bodyPr lIns="93177" tIns="46589" rIns="93177" bIns="46589"/>
          <a:lstStyle/>
          <a:p>
            <a:pPr marL="114300" indent="-114300" eaLnBrk="1" hangingPunct="1">
              <a:tabLst>
                <a:tab pos="457200" algn="l"/>
              </a:tabLst>
            </a:pPr>
            <a:r>
              <a:rPr lang="en-US" b="1" dirty="0">
                <a:latin typeface="Times New Roman" charset="0"/>
              </a:rPr>
              <a:t>Instructor </a:t>
            </a:r>
            <a:r>
              <a:rPr lang="en-US" b="1" dirty="0" smtClean="0">
                <a:latin typeface="Times New Roman" charset="0"/>
              </a:rPr>
              <a:t>Notes</a:t>
            </a:r>
            <a:endParaRPr lang="en-US" b="1" dirty="0">
              <a:latin typeface="Times New Roman" charset="0"/>
            </a:endParaRPr>
          </a:p>
          <a:p>
            <a:pPr marL="114300" indent="-114300" eaLnBrk="1" hangingPunct="1">
              <a:buFontTx/>
              <a:buChar char="•"/>
              <a:tabLst>
                <a:tab pos="457200" algn="l"/>
              </a:tabLst>
            </a:pPr>
            <a:r>
              <a:rPr lang="en-US" dirty="0">
                <a:latin typeface="Times New Roman" charset="0"/>
              </a:rPr>
              <a:t>Learn which food items should be checked, how often, and by whom.</a:t>
            </a:r>
          </a:p>
          <a:p>
            <a:pPr marL="114300" indent="-114300" eaLnBrk="1" hangingPunct="1">
              <a:buFontTx/>
              <a:buChar char="•"/>
              <a:tabLst>
                <a:tab pos="457200" algn="l"/>
              </a:tabLst>
            </a:pPr>
            <a:r>
              <a:rPr lang="en-US" dirty="0">
                <a:latin typeface="Times New Roman" charset="0"/>
              </a:rPr>
              <a:t>Use timers in prep areas to check how long food is in the temperature danger zone.</a:t>
            </a:r>
          </a:p>
          <a:p>
            <a:pPr marL="114300" indent="-114300" eaLnBrk="1" hangingPunct="1">
              <a:buFontTx/>
              <a:buChar char="•"/>
              <a:tabLst>
                <a:tab pos="457200" algn="l"/>
              </a:tabLst>
            </a:pPr>
            <a:r>
              <a:rPr lang="en-US" dirty="0">
                <a:latin typeface="Times New Roman" charset="0"/>
              </a:rPr>
              <a:t>A policy limiting the amount of food that can be removed from a cooler when prepping it can limit the time food spends in the temperature danger zone.</a:t>
            </a:r>
          </a:p>
          <a:p>
            <a:pPr marL="114300" indent="-114300" eaLnBrk="1" hangingPunct="1">
              <a:buFontTx/>
              <a:buChar char="•"/>
              <a:tabLst>
                <a:tab pos="457200" algn="l"/>
              </a:tabLst>
            </a:pPr>
            <a:r>
              <a:rPr lang="en-US" dirty="0">
                <a:latin typeface="Times New Roman" charset="0"/>
              </a:rPr>
              <a:t>Reheating soup that was being held below </a:t>
            </a:r>
            <a:r>
              <a:rPr lang="en-US" dirty="0" smtClean="0">
                <a:latin typeface="Times New Roman" charset="0"/>
              </a:rPr>
              <a:t>135</a:t>
            </a:r>
            <a:r>
              <a:rPr lang="en-US" sz="1200" kern="1200" dirty="0" smtClean="0">
                <a:solidFill>
                  <a:schemeClr val="tx1"/>
                </a:solidFill>
                <a:latin typeface="Times New Roman" charset="0"/>
                <a:ea typeface="ＭＳ Ｐゴシック" charset="0"/>
                <a:cs typeface="ＭＳ Ｐゴシック" charset="0"/>
              </a:rPr>
              <a:t>º</a:t>
            </a:r>
            <a:r>
              <a:rPr lang="en-US" dirty="0" smtClean="0">
                <a:latin typeface="Times New Roman" charset="0"/>
              </a:rPr>
              <a:t>F </a:t>
            </a:r>
            <a:r>
              <a:rPr lang="en-US" dirty="0">
                <a:latin typeface="Times New Roman" charset="0"/>
              </a:rPr>
              <a:t>(</a:t>
            </a:r>
            <a:r>
              <a:rPr lang="en-US" dirty="0" smtClean="0">
                <a:latin typeface="Times New Roman" charset="0"/>
              </a:rPr>
              <a:t>57</a:t>
            </a:r>
            <a:r>
              <a:rPr lang="en-US" sz="1200" kern="1200" dirty="0" smtClean="0">
                <a:solidFill>
                  <a:schemeClr val="tx1"/>
                </a:solidFill>
                <a:latin typeface="Times New Roman" charset="0"/>
                <a:ea typeface="ＭＳ Ｐゴシック" charset="0"/>
                <a:cs typeface="ＭＳ Ｐゴシック" charset="0"/>
              </a:rPr>
              <a:t>º</a:t>
            </a:r>
            <a:r>
              <a:rPr lang="en-US" dirty="0" smtClean="0">
                <a:latin typeface="Times New Roman" charset="0"/>
              </a:rPr>
              <a:t>C</a:t>
            </a:r>
            <a:r>
              <a:rPr lang="en-US" dirty="0">
                <a:latin typeface="Times New Roman" charset="0"/>
              </a:rPr>
              <a:t>) is an example of a corrective action.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5EC04F5-24E1-5C4D-BD31-8BC0575EBE25}"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396291" name="Rectangle 2"/>
          <p:cNvSpPr>
            <a:spLocks noGrp="1" noRot="1" noChangeAspect="1" noChangeArrowheads="1" noTextEdit="1"/>
          </p:cNvSpPr>
          <p:nvPr>
            <p:ph type="sldImg"/>
          </p:nvPr>
        </p:nvSpPr>
        <p:spPr>
          <a:xfrm>
            <a:off x="1182688" y="696913"/>
            <a:ext cx="4648200" cy="3486150"/>
          </a:xfrm>
          <a:ln/>
        </p:spPr>
      </p:sp>
      <p:sp>
        <p:nvSpPr>
          <p:cNvPr id="396292"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A bimetallic stemmed thermometer can check temperatures from 0˚F to 220˚F  (–18˚C to 104˚C).</a:t>
            </a:r>
          </a:p>
          <a:p>
            <a:pPr marL="114300" indent="-114300" eaLnBrk="1" hangingPunct="1">
              <a:buFontTx/>
              <a:buChar char="•"/>
              <a:tabLst>
                <a:tab pos="457200" algn="l"/>
              </a:tabLst>
              <a:defRPr/>
            </a:pPr>
            <a:r>
              <a:rPr lang="en-US" dirty="0">
                <a:latin typeface="Times New Roman" charset="0"/>
                <a:cs typeface="+mn-cs"/>
              </a:rPr>
              <a:t>This thermometer measures temperature through its metal stem. When checking temperatures, insert the stem into the food up to the dimple. You must do this because the sensing area of the thermometer goes from the tip of the stem to the dimple. This trait makes this thermometer useful for checking the temperature of large or thick food. It is usually not practical for thin food, such as hamburger patties.</a:t>
            </a:r>
          </a:p>
          <a:p>
            <a:pPr marL="114300" indent="-114300" eaLnBrk="1" hangingPunct="1">
              <a:buFontTx/>
              <a:buChar char="•"/>
              <a:tabLst>
                <a:tab pos="457200" algn="l"/>
              </a:tabLst>
              <a:defRPr/>
            </a:pPr>
            <a:r>
              <a:rPr lang="en-US" dirty="0">
                <a:latin typeface="Times New Roman" charset="0"/>
                <a:cs typeface="+mn-cs"/>
              </a:rPr>
              <a:t>The calibration nut is used to adjust the thermometer to make it accurate. </a:t>
            </a:r>
          </a:p>
          <a:p>
            <a:pPr marL="114300" indent="-114300" eaLnBrk="1" hangingPunct="1">
              <a:tabLst>
                <a:tab pos="457200" algn="l"/>
              </a:tabLst>
              <a:defRPr/>
            </a:pPr>
            <a:endParaRPr lang="en-US" dirty="0">
              <a:latin typeface="Times New Roman" charset="0"/>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AF71B089-C93D-224C-9280-2FA5D717B2BF}"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397315" name="Rectangle 2"/>
          <p:cNvSpPr>
            <a:spLocks noGrp="1" noRot="1" noChangeAspect="1" noChangeArrowheads="1" noTextEdit="1"/>
          </p:cNvSpPr>
          <p:nvPr>
            <p:ph type="sldImg"/>
          </p:nvPr>
        </p:nvSpPr>
        <p:spPr>
          <a:xfrm>
            <a:off x="1182688" y="696913"/>
            <a:ext cx="4648200" cy="3486150"/>
          </a:xfrm>
          <a:ln/>
        </p:spPr>
      </p:sp>
      <p:sp>
        <p:nvSpPr>
          <p:cNvPr id="397316" name="Rectangle 3"/>
          <p:cNvSpPr>
            <a:spLocks noGrp="1" noChangeArrowheads="1"/>
          </p:cNvSpPr>
          <p:nvPr>
            <p:ph type="body" idx="1"/>
          </p:nvPr>
        </p:nvSpPr>
        <p:spPr>
          <a:xfrm>
            <a:off x="876300" y="4441825"/>
            <a:ext cx="5257800" cy="4435475"/>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3177" tIns="46589" rIns="93177" bIns="46589"/>
          <a:lstStyle/>
          <a:p>
            <a:pPr marL="114300" indent="-114300" eaLnBrk="1" hangingPunct="1">
              <a:tabLst>
                <a:tab pos="457200" algn="l"/>
              </a:tabLst>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tabLst>
                <a:tab pos="457200" algn="l"/>
              </a:tabLst>
              <a:defRPr/>
            </a:pPr>
            <a:r>
              <a:rPr lang="en-US" dirty="0">
                <a:latin typeface="Times New Roman" charset="0"/>
                <a:cs typeface="+mn-cs"/>
              </a:rPr>
              <a:t>The sensing area on thermocouples and thermistors is on the tip of their </a:t>
            </a:r>
            <a:r>
              <a:rPr lang="en-US" dirty="0" smtClean="0">
                <a:latin typeface="Times New Roman" charset="0"/>
                <a:cs typeface="+mn-cs"/>
              </a:rPr>
              <a:t>probes. </a:t>
            </a:r>
            <a:r>
              <a:rPr lang="en-US" dirty="0">
                <a:latin typeface="Times New Roman" charset="0"/>
                <a:cs typeface="+mn-cs"/>
              </a:rPr>
              <a:t>This means you don</a:t>
            </a:r>
            <a:r>
              <a:rPr lang="ja-JP" altLang="en-US" dirty="0">
                <a:latin typeface="Times New Roman" charset="0"/>
                <a:cs typeface="+mn-cs"/>
              </a:rPr>
              <a:t>’</a:t>
            </a:r>
            <a:r>
              <a:rPr lang="en-US" dirty="0">
                <a:latin typeface="Times New Roman" charset="0"/>
                <a:cs typeface="+mn-cs"/>
              </a:rPr>
              <a:t>t have to insert them into the food as far as bimetallic stemmed thermometers to get a correct reading. Thermocouples and thermistors are good for checking the temperature of both thick and thin food.</a:t>
            </a:r>
          </a:p>
          <a:p>
            <a:pPr marL="114300" indent="-114300" eaLnBrk="1" hangingPunct="1">
              <a:buFontTx/>
              <a:buChar char="•"/>
              <a:tabLst>
                <a:tab pos="457200" algn="l"/>
              </a:tabLst>
              <a:defRPr/>
            </a:pPr>
            <a:r>
              <a:rPr lang="en-US" dirty="0">
                <a:latin typeface="Times New Roman" charset="0"/>
                <a:cs typeface="+mn-cs"/>
              </a:rPr>
              <a:t>Thermocouples and thermistors come in several styles and sizes. Many come with different types of probes. </a:t>
            </a:r>
          </a:p>
          <a:p>
            <a:pPr marL="114300" indent="-114300" eaLnBrk="1" hangingPunct="1">
              <a:buFontTx/>
              <a:buChar char="•"/>
              <a:tabLst>
                <a:tab pos="457200" algn="l"/>
              </a:tabLst>
              <a:defRPr/>
            </a:pPr>
            <a:r>
              <a:rPr lang="en-US" dirty="0">
                <a:latin typeface="Times New Roman" charset="0"/>
                <a:cs typeface="+mn-cs"/>
              </a:rPr>
              <a:t>Immersion probes are used to check the temperature of liquids such as soups, sauces, and frying oil.</a:t>
            </a:r>
          </a:p>
          <a:p>
            <a:pPr marL="114300" indent="-114300" eaLnBrk="1" hangingPunct="1">
              <a:buFontTx/>
              <a:buChar char="•"/>
              <a:tabLst>
                <a:tab pos="457200" algn="l"/>
              </a:tabLst>
              <a:defRPr/>
            </a:pPr>
            <a:r>
              <a:rPr lang="en-US" dirty="0">
                <a:latin typeface="Times New Roman" charset="0"/>
                <a:cs typeface="+mn-cs"/>
              </a:rPr>
              <a:t>Surface probes are used to check the temperature of flat cooking equipment such as griddles.</a:t>
            </a:r>
          </a:p>
          <a:p>
            <a:pPr marL="114300" indent="-114300" eaLnBrk="1" hangingPunct="1">
              <a:buFontTx/>
              <a:buChar char="•"/>
              <a:tabLst>
                <a:tab pos="457200" algn="l"/>
              </a:tabLst>
              <a:defRPr/>
            </a:pPr>
            <a:r>
              <a:rPr lang="en-US" dirty="0">
                <a:latin typeface="Times New Roman" charset="0"/>
                <a:cs typeface="+mn-cs"/>
              </a:rPr>
              <a:t>Penetration probes are used to check the internal temperature of food. Small-diameter probes should be used to check the internal temperature of thin food such as meat patties and fish fillets.</a:t>
            </a:r>
          </a:p>
          <a:p>
            <a:pPr marL="114300" indent="-114300" eaLnBrk="1" hangingPunct="1">
              <a:buFontTx/>
              <a:buChar char="•"/>
              <a:tabLst>
                <a:tab pos="457200" algn="l"/>
              </a:tabLst>
              <a:defRPr/>
            </a:pPr>
            <a:r>
              <a:rPr lang="en-US" dirty="0">
                <a:latin typeface="Times New Roman" charset="0"/>
                <a:cs typeface="+mn-cs"/>
              </a:rPr>
              <a:t>Air probes are used to check the temperature inside coolers and ovens.</a:t>
            </a:r>
          </a:p>
          <a:p>
            <a:pPr marL="238125" lvl="1" indent="-122238" eaLnBrk="1" hangingPunct="1">
              <a:spcBef>
                <a:spcPct val="50000"/>
              </a:spcBef>
              <a:buFontTx/>
              <a:buChar char="•"/>
              <a:tabLst>
                <a:tab pos="457200" algn="l"/>
              </a:tabLst>
              <a:defRPr/>
            </a:pPr>
            <a:endParaRPr lang="en-US" dirty="0">
              <a:latin typeface="Times New Roman" charset="0"/>
              <a:cs typeface="Times New Roman" charset="0"/>
            </a:endParaRPr>
          </a:p>
          <a:p>
            <a:pPr marL="114300" indent="-114300" eaLnBrk="1" hangingPunct="1">
              <a:buFontTx/>
              <a:buChar char="•"/>
              <a:tabLst>
                <a:tab pos="457200" algn="l"/>
              </a:tabLst>
              <a:defRPr/>
            </a:pPr>
            <a:endParaRPr lang="en-US" dirty="0">
              <a:latin typeface="Times New Roman" charset="0"/>
              <a:cs typeface="+mn-cs"/>
            </a:endParaRPr>
          </a:p>
          <a:p>
            <a:pPr marL="114300" indent="-114300" eaLnBrk="1" hangingPunct="1">
              <a:buFontTx/>
              <a:buChar char="•"/>
              <a:tabLst>
                <a:tab pos="457200" algn="l"/>
              </a:tabLst>
              <a:defRPr/>
            </a:pPr>
            <a:endParaRPr lang="en-US" sz="1000" dirty="0">
              <a:latin typeface="Times New Roman" charset="0"/>
              <a:cs typeface="+mn-cs"/>
            </a:endParaRPr>
          </a:p>
          <a:p>
            <a:pPr marL="114300" indent="-114300" eaLnBrk="1" hangingPunct="1">
              <a:tabLst>
                <a:tab pos="457200" algn="l"/>
              </a:tabLst>
              <a:defRPr/>
            </a:pPr>
            <a:endParaRPr lang="en-US" sz="1000" dirty="0">
              <a:latin typeface="Times New Roman" charset="0"/>
              <a:cs typeface="+mn-cs"/>
            </a:endParaRPr>
          </a:p>
          <a:p>
            <a:pPr marL="114300" indent="-114300" eaLnBrk="1" hangingPunct="1">
              <a:tabLst>
                <a:tab pos="457200" algn="l"/>
              </a:tabLst>
              <a:defRPr/>
            </a:pPr>
            <a:r>
              <a:rPr lang="en-US" sz="1000" dirty="0">
                <a:latin typeface="Times New Roman" charset="0"/>
                <a:cs typeface="+mn-cs"/>
              </a:rPr>
              <a:t>.</a:t>
            </a:r>
          </a:p>
          <a:p>
            <a:pPr marL="114300" indent="-114300" eaLnBrk="1" hangingPunct="1">
              <a:buFontTx/>
              <a:buChar char="•"/>
              <a:tabLst>
                <a:tab pos="457200" algn="l"/>
              </a:tabLst>
              <a:defRPr/>
            </a:pPr>
            <a:endParaRPr lang="en-US" sz="1000" dirty="0">
              <a:latin typeface="Times New Roman" charset="0"/>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7"/>
          <p:cNvSpPr>
            <a:spLocks noGrp="1" noChangeArrowheads="1"/>
          </p:cNvSpPr>
          <p:nvPr>
            <p:ph type="sldNum" sz="quarter" idx="5"/>
          </p:nvPr>
        </p:nvSpPr>
        <p:spPr>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552AF618-17C3-4144-AD2D-5E74B09264E3}"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398339" name="Rectangle 2"/>
          <p:cNvSpPr>
            <a:spLocks noGrp="1" noRot="1" noChangeAspect="1" noChangeArrowheads="1" noTextEdit="1"/>
          </p:cNvSpPr>
          <p:nvPr>
            <p:ph type="sldImg"/>
          </p:nvPr>
        </p:nvSpPr>
        <p:spPr>
          <a:ln/>
        </p:spPr>
      </p:sp>
      <p:sp>
        <p:nvSpPr>
          <p:cNvPr id="398340" name="Rectangle 3"/>
          <p:cNvSpPr>
            <a:spLocks noGrp="1" noChangeArrowheads="1"/>
          </p:cNvSpPr>
          <p:nvPr>
            <p:ph type="body" idx="1"/>
          </p:nvPr>
        </p:nvSpPr>
        <p:spPr>
          <a:xfrm>
            <a:off x="876300" y="4440238"/>
            <a:ext cx="5257800" cy="4437062"/>
          </a:xfrm>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marL="114300" indent="-114300" eaLnBrk="1" hangingPunct="1">
              <a:buFontTx/>
              <a:buChar char="•"/>
              <a:defRPr/>
            </a:pPr>
            <a:r>
              <a:rPr lang="en-US" dirty="0">
                <a:latin typeface="Times New Roman" charset="0"/>
                <a:cs typeface="+mn-cs"/>
              </a:rPr>
              <a:t>These thermometers cannot measure air temperature or the internal temperature of food. </a:t>
            </a:r>
          </a:p>
          <a:p>
            <a:pPr marL="114300" indent="-114300" eaLnBrk="1" hangingPunct="1">
              <a:buFontTx/>
              <a:buChar char="•"/>
              <a:defRPr/>
            </a:pPr>
            <a:r>
              <a:rPr lang="en-US" dirty="0">
                <a:latin typeface="Times New Roman" charset="0"/>
                <a:cs typeface="+mn-cs"/>
              </a:rPr>
              <a:t>Hold the thermometer as close as possible to the food, food package, or equipment without touching it. Do NOT take readings through glass or metal, such as stainless steel or aluminum. </a:t>
            </a:r>
          </a:p>
          <a:p>
            <a:pPr marL="114300" indent="-114300" eaLnBrk="1" hangingPunct="1">
              <a:buFontTx/>
              <a:buChar char="•"/>
              <a:defRPr/>
            </a:pPr>
            <a:r>
              <a:rPr lang="en-US" dirty="0">
                <a:latin typeface="Times New Roman" charset="0"/>
                <a:cs typeface="+mn-cs"/>
              </a:rPr>
              <a:t>Always follow the </a:t>
            </a:r>
            <a:r>
              <a:rPr lang="en-US" dirty="0" smtClean="0">
                <a:latin typeface="Times New Roman" charset="0"/>
                <a:cs typeface="+mn-cs"/>
              </a:rPr>
              <a:t>manufacturer’s guidelines for the thermometer that you are using. </a:t>
            </a:r>
            <a:r>
              <a:rPr lang="en-US" dirty="0">
                <a:latin typeface="Times New Roman" charset="0"/>
                <a:cs typeface="+mn-cs"/>
              </a:rPr>
              <a:t>This should give you the most accurate readings.</a:t>
            </a:r>
          </a:p>
          <a:p>
            <a:pPr marL="114300" indent="-114300" eaLnBrk="1" hangingPunct="1">
              <a:lnSpc>
                <a:spcPct val="80000"/>
              </a:lnSpc>
              <a:spcBef>
                <a:spcPct val="50000"/>
              </a:spcBef>
              <a:buFontTx/>
              <a:buChar char="•"/>
              <a:defRPr/>
            </a:pPr>
            <a:endParaRPr lang="en-US" dirty="0">
              <a:latin typeface="Times New Roman" charset="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5.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background_0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7005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876550" y="866775"/>
            <a:ext cx="3517900" cy="1327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59139" name="Rectangle 3"/>
          <p:cNvSpPr>
            <a:spLocks noGrp="1" noChangeArrowheads="1"/>
          </p:cNvSpPr>
          <p:nvPr>
            <p:ph type="ctrTitle"/>
          </p:nvPr>
        </p:nvSpPr>
        <p:spPr>
          <a:xfrm>
            <a:off x="396875" y="3416300"/>
            <a:ext cx="8312150" cy="609600"/>
          </a:xfrm>
        </p:spPr>
        <p:txBody>
          <a:bodyPr/>
          <a:lstStyle>
            <a:lvl1pPr algn="ctr">
              <a:defRPr sz="3400">
                <a:solidFill>
                  <a:srgbClr val="FFFFFF"/>
                </a:solidFill>
                <a:latin typeface="Arial" charset="0"/>
              </a:defRPr>
            </a:lvl1pPr>
          </a:lstStyle>
          <a:p>
            <a:pPr lvl="0"/>
            <a:r>
              <a:rPr lang="en-US" noProof="0" smtClean="0"/>
              <a:t>Click to edit Master title style</a:t>
            </a:r>
          </a:p>
        </p:txBody>
      </p:sp>
      <p:sp>
        <p:nvSpPr>
          <p:cNvPr id="859140" name="Rectangle 4"/>
          <p:cNvSpPr>
            <a:spLocks noGrp="1" noChangeArrowheads="1"/>
          </p:cNvSpPr>
          <p:nvPr>
            <p:ph type="subTitle" idx="1"/>
          </p:nvPr>
        </p:nvSpPr>
        <p:spPr>
          <a:xfrm>
            <a:off x="409575" y="4483100"/>
            <a:ext cx="8305800" cy="1752600"/>
          </a:xfrm>
        </p:spPr>
        <p:txBody>
          <a:bodyPr/>
          <a:lstStyle>
            <a:lvl1pPr marL="0" indent="0" algn="ctr">
              <a:defRPr b="0">
                <a:solidFill>
                  <a:srgbClr val="131313"/>
                </a:solidFill>
              </a:defRPr>
            </a:lvl1pPr>
          </a:lstStyle>
          <a:p>
            <a:pPr lvl="0"/>
            <a:r>
              <a:rPr lang="en-US" noProof="0" smtClean="0"/>
              <a:t>Click to edit Master subtitle style</a:t>
            </a:r>
          </a:p>
        </p:txBody>
      </p:sp>
    </p:spTree>
    <p:extLst>
      <p:ext uri="{BB962C8B-B14F-4D97-AF65-F5344CB8AC3E}">
        <p14:creationId xmlns:p14="http://schemas.microsoft.com/office/powerpoint/2010/main" xmlns="" val="143764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241910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5730771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50" y="1143000"/>
            <a:ext cx="5086350" cy="4983163"/>
          </a:xfrm>
        </p:spPr>
        <p:txBody>
          <a:bodyPr/>
          <a:lstStyle/>
          <a:p>
            <a:pPr lvl="0"/>
            <a:endParaRPr lang="en-US" noProof="0" dirty="0" smtClean="0"/>
          </a:p>
        </p:txBody>
      </p:sp>
    </p:spTree>
    <p:extLst>
      <p:ext uri="{BB962C8B-B14F-4D97-AF65-F5344CB8AC3E}">
        <p14:creationId xmlns:p14="http://schemas.microsoft.com/office/powerpoint/2010/main" xmlns="" val="198251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28936194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3019425" y="1143000"/>
            <a:ext cx="2466975"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3019425" y="3709988"/>
            <a:ext cx="2466975"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1103853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2202383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11826" t="10231" b="1775"/>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02997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0834" r="5807" b="42073"/>
          <a:stretch>
            <a:fillRect/>
          </a:stretch>
        </p:blipFill>
        <p:spPr bwMode="auto">
          <a:xfrm>
            <a:off x="0" y="1360488"/>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317822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6"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6"/>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8" name="Straight Connector 7"/>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t="16103" r="967" b="34315"/>
          <a:stretch>
            <a:fillRect/>
          </a:stretch>
        </p:blipFill>
        <p:spPr bwMode="auto">
          <a:xfrm>
            <a:off x="-4763"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4309201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577" t="10403" r="12587" b="47672"/>
          <a:stretch>
            <a:fillRect/>
          </a:stretch>
        </p:blipFill>
        <p:spPr bwMode="auto">
          <a:xfrm>
            <a:off x="0" y="1362075"/>
            <a:ext cx="3862388"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7162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615837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381" t="41708" r="-2" b="14308"/>
          <a:stretch>
            <a:fillRect/>
          </a:stretch>
        </p:blipFill>
        <p:spPr bwMode="auto">
          <a:xfrm>
            <a:off x="0" y="1357313"/>
            <a:ext cx="3862388"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129264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62" t="18227" r="3700" b="33492"/>
          <a:stretch>
            <a:fillRect/>
          </a:stretch>
        </p:blipFill>
        <p:spPr bwMode="auto">
          <a:xfrm>
            <a:off x="0" y="1357313"/>
            <a:ext cx="3862388"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575849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2460" t="11884" r="14240" b="4617"/>
          <a:stretch>
            <a:fillRect/>
          </a:stretch>
        </p:blipFill>
        <p:spPr bwMode="auto">
          <a:xfrm>
            <a:off x="-11113" y="1357313"/>
            <a:ext cx="3870326" cy="2576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56158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7115" t="25420" b="27942"/>
          <a:stretch>
            <a:fillRect/>
          </a:stretch>
        </p:blipFill>
        <p:spPr bwMode="auto">
          <a:xfrm>
            <a:off x="-11113" y="1357313"/>
            <a:ext cx="3867151"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173559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5" name="Picture 6" descr="sslogo"/>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5"/>
          <p:cNvPicPr>
            <a:picLocks noChangeAspect="1"/>
          </p:cNvPicPr>
          <p:nvPr/>
        </p:nvPicPr>
        <p:blipFill>
          <a:blip r:embed="rId4">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7" name="Straight Connector 6"/>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5">
            <a:extLst>
              <a:ext uri="{28A0092B-C50C-407E-A947-70E740481C1C}">
                <a14:useLocalDpi xmlns:a14="http://schemas.microsoft.com/office/drawing/2010/main" xmlns="" val="0"/>
              </a:ext>
            </a:extLst>
          </a:blip>
          <a:srcRect l="609" t="39180" r="9344" b="15642"/>
          <a:stretch>
            <a:fillRect/>
          </a:stretch>
        </p:blipFill>
        <p:spPr bwMode="auto">
          <a:xfrm>
            <a:off x="-11113" y="1357313"/>
            <a:ext cx="3870326" cy="2586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5"/>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01659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xmlns="" val="2555427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3875" y="4406900"/>
            <a:ext cx="8115300" cy="707886"/>
          </a:xfrm>
        </p:spPr>
        <p:txBody>
          <a:bodyPr anchor="t"/>
          <a:lstStyle>
            <a:lvl1pPr algn="l">
              <a:defRPr sz="4000" b="1" cap="all">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523875" y="2906713"/>
            <a:ext cx="81153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E8A3A20E-3643-DB4E-A971-7D1ED943038D}" type="slidenum">
              <a:rPr lang="en-US"/>
              <a:pPr>
                <a:defRPr/>
              </a:pPr>
              <a:t>‹#›</a:t>
            </a:fld>
            <a:endParaRPr lang="en-US" dirty="0"/>
          </a:p>
        </p:txBody>
      </p:sp>
    </p:spTree>
    <p:extLst>
      <p:ext uri="{BB962C8B-B14F-4D97-AF65-F5344CB8AC3E}">
        <p14:creationId xmlns:p14="http://schemas.microsoft.com/office/powerpoint/2010/main" xmlns="" val="607364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19100" y="1143000"/>
            <a:ext cx="2466975" cy="4983163"/>
          </a:xfrm>
        </p:spPr>
        <p:txBody>
          <a:bodyPr/>
          <a:lstStyle>
            <a:lvl1pPr marL="0" indent="0" algn="l">
              <a:buFontTx/>
              <a:buNone/>
              <a:defRPr sz="200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38475" y="1143000"/>
            <a:ext cx="2466975" cy="4983163"/>
          </a:xfrm>
        </p:spPr>
        <p:txBody>
          <a:bodyPr/>
          <a:lstStyle>
            <a:lvl1pPr marL="0" indent="0">
              <a:buFontTx/>
              <a:buNone/>
              <a:defRPr sz="2000" baseline="0"/>
            </a:lvl1pPr>
            <a:lvl2pPr>
              <a:defRPr sz="2200"/>
            </a:lvl2pPr>
            <a:lvl3pPr>
              <a:defRPr sz="2000"/>
            </a:lvl3pPr>
            <a:lvl4pPr>
              <a:defRPr sz="18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10CD1FF3-42FC-FD4B-A749-A8F533A8CC1D}" type="slidenum">
              <a:rPr lang="en-US"/>
              <a:pPr>
                <a:defRPr/>
              </a:pPr>
              <a:t>‹#›</a:t>
            </a:fld>
            <a:endParaRPr lang="en-US" dirty="0"/>
          </a:p>
        </p:txBody>
      </p:sp>
    </p:spTree>
    <p:extLst>
      <p:ext uri="{BB962C8B-B14F-4D97-AF65-F5344CB8AC3E}">
        <p14:creationId xmlns:p14="http://schemas.microsoft.com/office/powerpoint/2010/main" xmlns="" val="12176871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9100" y="894418"/>
            <a:ext cx="8220075" cy="523220"/>
          </a:xfrm>
        </p:spPr>
        <p:txBody>
          <a:bodyPr/>
          <a:lstStyle>
            <a:lvl1pPr>
              <a:defRPr>
                <a:solidFill>
                  <a:srgbClr val="005CAB"/>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09575"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09575"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1"/>
          <p:cNvSpPr>
            <a:spLocks noGrp="1"/>
          </p:cNvSpPr>
          <p:nvPr>
            <p:ph type="ftr" sz="quarter" idx="10"/>
          </p:nvPr>
        </p:nvSpPr>
        <p:spPr/>
        <p:txBody>
          <a:bodyPr/>
          <a:lstStyle>
            <a:lvl1pPr>
              <a:defRPr/>
            </a:lvl1pPr>
          </a:lstStyle>
          <a:p>
            <a:pPr>
              <a:defRPr/>
            </a:pPr>
            <a:endParaRPr lang="en-US" dirty="0"/>
          </a:p>
        </p:txBody>
      </p:sp>
      <p:sp>
        <p:nvSpPr>
          <p:cNvPr id="8" name="Slide Number Placeholder 2"/>
          <p:cNvSpPr>
            <a:spLocks noGrp="1"/>
          </p:cNvSpPr>
          <p:nvPr>
            <p:ph type="sldNum" sz="quarter" idx="11"/>
          </p:nvPr>
        </p:nvSpPr>
        <p:spPr/>
        <p:txBody>
          <a:bodyPr/>
          <a:lstStyle>
            <a:lvl1pPr>
              <a:defRPr/>
            </a:lvl1pPr>
          </a:lstStyle>
          <a:p>
            <a:pPr>
              <a:defRPr/>
            </a:pPr>
            <a:fld id="{D665257C-B6DD-054E-B22B-BB6A5C0385EE}" type="slidenum">
              <a:rPr lang="en-US"/>
              <a:pPr>
                <a:defRPr/>
              </a:pPr>
              <a:t>‹#›</a:t>
            </a:fld>
            <a:endParaRPr lang="en-US" dirty="0"/>
          </a:p>
        </p:txBody>
      </p:sp>
    </p:spTree>
    <p:extLst>
      <p:ext uri="{BB962C8B-B14F-4D97-AF65-F5344CB8AC3E}">
        <p14:creationId xmlns:p14="http://schemas.microsoft.com/office/powerpoint/2010/main" xmlns="" val="8634985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xmlns="" val="2241995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xmlns="" val="40342815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xmlns="" val="864010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9100" y="1425515"/>
            <a:ext cx="314325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1371600"/>
            <a:ext cx="5064125" cy="4754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19100" y="1762125"/>
            <a:ext cx="3152775" cy="436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4FB35B82-7DD3-DC41-BEE8-C71F769A2CF1}" type="slidenum">
              <a:rPr lang="en-US"/>
              <a:pPr>
                <a:defRPr/>
              </a:pPr>
              <a:t>‹#›</a:t>
            </a:fld>
            <a:endParaRPr lang="en-US" dirty="0"/>
          </a:p>
        </p:txBody>
      </p:sp>
    </p:spTree>
    <p:extLst>
      <p:ext uri="{BB962C8B-B14F-4D97-AF65-F5344CB8AC3E}">
        <p14:creationId xmlns:p14="http://schemas.microsoft.com/office/powerpoint/2010/main" xmlns="" val="3681639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67228"/>
            <a:ext cx="5486400" cy="400110"/>
          </a:xfrm>
        </p:spPr>
        <p:txBody>
          <a:bodyPr/>
          <a:lstStyle>
            <a:lvl1pPr algn="l">
              <a:defRPr sz="2000" b="1">
                <a:solidFill>
                  <a:srgbClr val="005CAB"/>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1028699"/>
            <a:ext cx="5486400" cy="36988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63E0D479-3B21-A34D-8751-B017225E42B0}" type="slidenum">
              <a:rPr lang="en-US"/>
              <a:pPr>
                <a:defRPr/>
              </a:pPr>
              <a:t>‹#›</a:t>
            </a:fld>
            <a:endParaRPr lang="en-US" dirty="0"/>
          </a:p>
        </p:txBody>
      </p:sp>
    </p:spTree>
    <p:extLst>
      <p:ext uri="{BB962C8B-B14F-4D97-AF65-F5344CB8AC3E}">
        <p14:creationId xmlns:p14="http://schemas.microsoft.com/office/powerpoint/2010/main" xmlns="" val="3114550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FB3ABF1A-0810-B64B-8DF6-C4A3EF26816E}" type="slidenum">
              <a:rPr lang="en-US"/>
              <a:pPr>
                <a:defRPr/>
              </a:pPr>
              <a:t>‹#›</a:t>
            </a:fld>
            <a:endParaRPr lang="en-US" dirty="0"/>
          </a:p>
        </p:txBody>
      </p:sp>
    </p:spTree>
    <p:extLst>
      <p:ext uri="{BB962C8B-B14F-4D97-AF65-F5344CB8AC3E}">
        <p14:creationId xmlns:p14="http://schemas.microsoft.com/office/powerpoint/2010/main" xmlns="" val="41612753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0988" y="160338"/>
            <a:ext cx="2076450" cy="59658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0050" y="160338"/>
            <a:ext cx="6078538" cy="59658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62690B64-2740-804B-AC33-7FC342F9324D}" type="slidenum">
              <a:rPr lang="en-US"/>
              <a:pPr>
                <a:defRPr/>
              </a:pPr>
              <a:t>‹#›</a:t>
            </a:fld>
            <a:endParaRPr lang="en-US" dirty="0"/>
          </a:p>
        </p:txBody>
      </p:sp>
    </p:spTree>
    <p:extLst>
      <p:ext uri="{BB962C8B-B14F-4D97-AF65-F5344CB8AC3E}">
        <p14:creationId xmlns:p14="http://schemas.microsoft.com/office/powerpoint/2010/main" xmlns="" val="14541855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xmlns="" val="9337271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xmlns="" val="11695774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52412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quarter" idx="2"/>
          </p:nvPr>
        </p:nvSpPr>
        <p:spPr>
          <a:xfrm>
            <a:off x="3019425" y="1143000"/>
            <a:ext cx="5619750" cy="241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4"/>
          <p:cNvSpPr>
            <a:spLocks noGrp="1"/>
          </p:cNvSpPr>
          <p:nvPr>
            <p:ph sz="quarter" idx="3"/>
          </p:nvPr>
        </p:nvSpPr>
        <p:spPr>
          <a:xfrm>
            <a:off x="3019425" y="3709988"/>
            <a:ext cx="5619750" cy="2416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1"/>
          <p:cNvSpPr>
            <a:spLocks noGrp="1"/>
          </p:cNvSpPr>
          <p:nvPr>
            <p:ph type="ftr" sz="quarter" idx="10"/>
          </p:nvPr>
        </p:nvSpPr>
        <p:spPr/>
        <p:txBody>
          <a:bodyPr/>
          <a:lstStyle>
            <a:lvl1pPr>
              <a:defRPr/>
            </a:lvl1pPr>
          </a:lstStyle>
          <a:p>
            <a:pPr>
              <a:defRPr/>
            </a:pPr>
            <a:endParaRPr lang="en-US" dirty="0"/>
          </a:p>
        </p:txBody>
      </p:sp>
      <p:sp>
        <p:nvSpPr>
          <p:cNvPr id="7" name="Slide Number Placeholder 2"/>
          <p:cNvSpPr>
            <a:spLocks noGrp="1"/>
          </p:cNvSpPr>
          <p:nvPr>
            <p:ph type="sldNum" sz="quarter" idx="11"/>
          </p:nvPr>
        </p:nvSpPr>
        <p:spPr/>
        <p:txBody>
          <a:bodyPr/>
          <a:lstStyle>
            <a:lvl1pPr>
              <a:defRPr/>
            </a:lvl1pPr>
          </a:lstStyle>
          <a:p>
            <a:pPr>
              <a:defRPr/>
            </a:pPr>
            <a:fld id="{72340626-0EB3-F24D-8937-65051024CA99}" type="slidenum">
              <a:rPr lang="en-US"/>
              <a:pPr>
                <a:defRPr/>
              </a:pPr>
              <a:t>‹#›</a:t>
            </a:fld>
            <a:endParaRPr lang="en-US" dirty="0"/>
          </a:p>
        </p:txBody>
      </p:sp>
    </p:spTree>
    <p:extLst>
      <p:ext uri="{BB962C8B-B14F-4D97-AF65-F5344CB8AC3E}">
        <p14:creationId xmlns:p14="http://schemas.microsoft.com/office/powerpoint/2010/main" xmlns="" val="35614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0050"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19425" y="1143000"/>
            <a:ext cx="2466975"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3395471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xmlns="" val="7745541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xmlns="" val="2545356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10453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2226165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xmlns="" val="162640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image" Target="../media/image2.png"/><Relationship Id="rId3" Type="http://schemas.openxmlformats.org/officeDocument/2006/relationships/slideLayout" Target="../slideLayouts/slideLayout17.xml"/><Relationship Id="rId21" Type="http://schemas.openxmlformats.org/officeDocument/2006/relationships/slideLayout" Target="../slideLayouts/slideLayout35.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heme" Target="../theme/theme2.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C9EAF3"/>
        </a:solidFill>
        <a:effectLst/>
      </p:bgPr>
    </p:bg>
    <p:spTree>
      <p:nvGrpSpPr>
        <p:cNvPr id="1" name=""/>
        <p:cNvGrpSpPr/>
        <p:nvPr/>
      </p:nvGrpSpPr>
      <p:grpSpPr>
        <a:xfrm>
          <a:off x="0" y="0"/>
          <a:ext cx="0" cy="0"/>
          <a:chOff x="0" y="0"/>
          <a:chExt cx="0" cy="0"/>
        </a:xfrm>
      </p:grpSpPr>
      <p:pic>
        <p:nvPicPr>
          <p:cNvPr id="1026" name="Picture 2" descr="headbar_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noFill/>
          <a:ln>
            <a:noFill/>
          </a:ln>
          <a:effectLst>
            <a:outerShdw blurRad="63500" dist="38094" dir="5400000" algn="ctr" rotWithShape="0">
              <a:srgbClr val="000000">
                <a:alpha val="74998"/>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8" name="Rectangle 4"/>
          <p:cNvSpPr>
            <a:spLocks noGrp="1" noChangeArrowheads="1"/>
          </p:cNvSpPr>
          <p:nvPr>
            <p:ph type="body" idx="1"/>
          </p:nvPr>
        </p:nvSpPr>
        <p:spPr bwMode="auto">
          <a:xfrm>
            <a:off x="400050" y="1143000"/>
            <a:ext cx="5086350"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9" name="Picture 6" descr="sslogo"/>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7639050" y="6226175"/>
            <a:ext cx="1447800" cy="546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49" r:id="rId1"/>
    <p:sldLayoutId id="2147484423" r:id="rId2"/>
    <p:sldLayoutId id="2147484424" r:id="rId3"/>
    <p:sldLayoutId id="2147484425" r:id="rId4"/>
    <p:sldLayoutId id="2147484426" r:id="rId5"/>
    <p:sldLayoutId id="2147484427" r:id="rId6"/>
    <p:sldLayoutId id="2147484428" r:id="rId7"/>
    <p:sldLayoutId id="2147484429" r:id="rId8"/>
    <p:sldLayoutId id="2147484430" r:id="rId9"/>
    <p:sldLayoutId id="2147484431" r:id="rId10"/>
    <p:sldLayoutId id="2147484432" r:id="rId11"/>
    <p:sldLayoutId id="2147484433" r:id="rId12"/>
    <p:sldLayoutId id="2147484434" r:id="rId13"/>
    <p:sldLayoutId id="2147484435" r:id="rId14"/>
  </p:sldLayoutIdLst>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fontAlgn="base">
        <a:spcBef>
          <a:spcPct val="0"/>
        </a:spcBef>
        <a:spcAft>
          <a:spcPct val="0"/>
        </a:spcAft>
        <a:defRPr sz="2800" b="1">
          <a:solidFill>
            <a:schemeClr val="bg1"/>
          </a:solidFill>
          <a:latin typeface="Arial Narrow" pitchFamily="34" charset="0"/>
        </a:defRPr>
      </a:lvl6pPr>
      <a:lvl7pPr marL="914400" algn="l" rtl="0" fontAlgn="base">
        <a:spcBef>
          <a:spcPct val="0"/>
        </a:spcBef>
        <a:spcAft>
          <a:spcPct val="0"/>
        </a:spcAft>
        <a:defRPr sz="2800" b="1">
          <a:solidFill>
            <a:schemeClr val="bg1"/>
          </a:solidFill>
          <a:latin typeface="Arial Narrow" pitchFamily="34" charset="0"/>
        </a:defRPr>
      </a:lvl7pPr>
      <a:lvl8pPr marL="1371600" algn="l" rtl="0" fontAlgn="base">
        <a:spcBef>
          <a:spcPct val="0"/>
        </a:spcBef>
        <a:spcAft>
          <a:spcPct val="0"/>
        </a:spcAft>
        <a:defRPr sz="2800" b="1">
          <a:solidFill>
            <a:schemeClr val="bg1"/>
          </a:solidFill>
          <a:latin typeface="Arial Narrow" pitchFamily="34" charset="0"/>
        </a:defRPr>
      </a:lvl8pPr>
      <a:lvl9pPr marL="1828800" algn="l" rtl="0" fontAlgn="base">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93D3"/>
          </a:solidFill>
          <a:latin typeface="+mn-lt"/>
          <a:ea typeface="ＭＳ Ｐゴシック" charset="0"/>
          <a:cs typeface="ＭＳ Ｐゴシック" charset="0"/>
        </a:defRPr>
      </a:lvl1pPr>
      <a:lvl2pPr marL="533400" indent="-419100" algn="l" rtl="0" eaLnBrk="0" fontAlgn="base" hangingPunct="0">
        <a:lnSpc>
          <a:spcPct val="90000"/>
        </a:lnSpc>
        <a:spcBef>
          <a:spcPct val="50000"/>
        </a:spcBef>
        <a:spcAft>
          <a:spcPct val="0"/>
        </a:spcAft>
        <a:buClr>
          <a:srgbClr val="0093D3"/>
        </a:buClr>
        <a:buSzPct val="75000"/>
        <a:buFont typeface="Wingdings" charset="0"/>
        <a:buChar char="l"/>
        <a:defRPr sz="2200" b="1">
          <a:solidFill>
            <a:srgbClr val="231F20"/>
          </a:solidFill>
          <a:latin typeface="+mn-lt"/>
          <a:ea typeface="ＭＳ Ｐゴシック" charset="0"/>
        </a:defRPr>
      </a:lvl2pPr>
      <a:lvl3pPr marL="995363" indent="-419100" algn="l" rtl="0" eaLnBrk="0" fontAlgn="base" hangingPunct="0">
        <a:lnSpc>
          <a:spcPct val="90000"/>
        </a:lnSpc>
        <a:spcBef>
          <a:spcPct val="50000"/>
        </a:spcBef>
        <a:spcAft>
          <a:spcPct val="0"/>
        </a:spcAft>
        <a:buClr>
          <a:srgbClr val="0093D3"/>
        </a:buClr>
        <a:buSzPct val="125000"/>
        <a:buFont typeface="Wingdings" charset="0"/>
        <a:buChar char="§"/>
        <a:defRPr sz="2200">
          <a:solidFill>
            <a:srgbClr val="231F20"/>
          </a:solidFill>
          <a:latin typeface="+mn-lt"/>
          <a:ea typeface="ＭＳ Ｐゴシック" charset="0"/>
        </a:defRPr>
      </a:lvl3pPr>
      <a:lvl4pPr marL="1447800" indent="-419100" algn="l" rtl="0" eaLnBrk="0" fontAlgn="base" hangingPunct="0">
        <a:lnSpc>
          <a:spcPct val="90000"/>
        </a:lnSpc>
        <a:spcBef>
          <a:spcPct val="50000"/>
        </a:spcBef>
        <a:spcAft>
          <a:spcPct val="0"/>
        </a:spcAft>
        <a:buClr>
          <a:srgbClr val="0093D3"/>
        </a:buClr>
        <a:buSzPct val="75000"/>
        <a:buFont typeface="Wingdings" charset="0"/>
        <a:defRPr sz="2200">
          <a:solidFill>
            <a:srgbClr val="231F20"/>
          </a:solidFill>
          <a:latin typeface="+mn-lt"/>
          <a:ea typeface="ＭＳ Ｐゴシック" charset="0"/>
        </a:defRPr>
      </a:lvl4pPr>
      <a:lvl5pPr marL="1909763" indent="-419100" algn="l" rtl="0" eaLnBrk="0" fontAlgn="base" hangingPunct="0">
        <a:lnSpc>
          <a:spcPct val="90000"/>
        </a:lnSpc>
        <a:spcBef>
          <a:spcPct val="50000"/>
        </a:spcBef>
        <a:spcAft>
          <a:spcPct val="0"/>
        </a:spcAft>
        <a:buClr>
          <a:srgbClr val="0093D3"/>
        </a:buClr>
        <a:buSzPct val="75000"/>
        <a:buFont typeface="Wingdings" charset="0"/>
        <a:defRPr sz="2000">
          <a:solidFill>
            <a:srgbClr val="231F20"/>
          </a:solidFill>
          <a:latin typeface="+mn-lt"/>
          <a:ea typeface="ＭＳ Ｐゴシック" charset="0"/>
        </a:defRPr>
      </a:lvl5pPr>
      <a:lvl6pPr marL="23669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fontAlgn="base">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25">
            <a:extLst>
              <a:ext uri="{28A0092B-C50C-407E-A947-70E740481C1C}">
                <a14:useLocalDpi xmlns:a14="http://schemas.microsoft.com/office/drawing/2010/main" xmlns=""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xmlns=""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7" name="Picture 6" descr="sslogo"/>
          <p:cNvPicPr>
            <a:picLocks noChangeAspect="1" noChangeArrowheads="1"/>
          </p:cNvPicPr>
          <p:nvPr/>
        </p:nvPicPr>
        <p:blipFill>
          <a:blip r:embed="rId26">
            <a:extLst>
              <a:ext uri="{28A0092B-C50C-407E-A947-70E740481C1C}">
                <a14:useLocalDpi xmlns:a14="http://schemas.microsoft.com/office/drawing/2010/main" xmlns="" val="0"/>
              </a:ext>
            </a:extLst>
          </a:blip>
          <a:srcRect/>
          <a:stretch>
            <a:fillRect/>
          </a:stretch>
        </p:blipFill>
        <p:spPr bwMode="auto">
          <a:xfrm>
            <a:off x="6400800" y="6218238"/>
            <a:ext cx="132397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3082" name="Picture 3"/>
          <p:cNvPicPr>
            <a:picLocks noChangeAspect="1"/>
          </p:cNvPicPr>
          <p:nvPr/>
        </p:nvPicPr>
        <p:blipFill>
          <a:blip r:embed="rId27">
            <a:extLst>
              <a:ext uri="{28A0092B-C50C-407E-A947-70E740481C1C}">
                <a14:useLocalDpi xmlns:a14="http://schemas.microsoft.com/office/drawing/2010/main" xmlns="" val="0"/>
              </a:ext>
            </a:extLst>
          </a:blip>
          <a:srcRect t="10019" b="13480"/>
          <a:stretch>
            <a:fillRect/>
          </a:stretch>
        </p:blipFill>
        <p:spPr bwMode="auto">
          <a:xfrm>
            <a:off x="7943850" y="6118225"/>
            <a:ext cx="1085850" cy="622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2059" name="Straight Connector 5"/>
          <p:cNvCxnSpPr>
            <a:cxnSpLocks noChangeShapeType="1"/>
          </p:cNvCxnSpPr>
          <p:nvPr/>
        </p:nvCxnSpPr>
        <p:spPr bwMode="auto">
          <a:xfrm flipV="1">
            <a:off x="7877175" y="6235700"/>
            <a:ext cx="0" cy="457200"/>
          </a:xfrm>
          <a:prstGeom prst="line">
            <a:avLst/>
          </a:prstGeom>
          <a:noFill/>
          <a:ln w="1905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37" r:id="rId12"/>
    <p:sldLayoutId id="2147484438" r:id="rId13"/>
    <p:sldLayoutId id="2147484439" r:id="rId14"/>
    <p:sldLayoutId id="2147484440" r:id="rId15"/>
    <p:sldLayoutId id="2147484441" r:id="rId16"/>
    <p:sldLayoutId id="2147484442" r:id="rId17"/>
    <p:sldLayoutId id="2147484443" r:id="rId18"/>
    <p:sldLayoutId id="2147484444" r:id="rId19"/>
    <p:sldLayoutId id="2147484445" r:id="rId20"/>
    <p:sldLayoutId id="2147484446" r:id="rId21"/>
    <p:sldLayoutId id="2147484447" r:id="rId22"/>
    <p:sldLayoutId id="2147484448" r:id="rId23"/>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5.xml"/><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181427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1"/>
          </p:nvPr>
        </p:nvSpPr>
        <p:spPr>
          <a:xfrm>
            <a:off x="393192" y="1120140"/>
            <a:ext cx="5724069" cy="4910433"/>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Time-temperature indicators </a:t>
            </a:r>
            <a:r>
              <a:rPr lang="en-US" sz="2400" b="1" dirty="0">
                <a:solidFill>
                  <a:srgbClr val="005CAB"/>
                </a:solidFill>
                <a:ea typeface="+mn-ea"/>
                <a:cs typeface="+mn-cs"/>
              </a:rPr>
              <a:t>(TTI</a:t>
            </a:r>
            <a:r>
              <a:rPr lang="en-US" sz="2400" b="1" dirty="0" smtClean="0">
                <a:solidFill>
                  <a:srgbClr val="005CAB"/>
                </a:solidFill>
                <a:ea typeface="+mn-ea"/>
                <a:cs typeface="+mn-cs"/>
              </a:rPr>
              <a:t>):</a:t>
            </a:r>
            <a:endParaRPr lang="en-US" sz="2400" b="1" dirty="0">
              <a:solidFill>
                <a:srgbClr val="005CAB"/>
              </a:solidFill>
              <a:ea typeface="+mn-ea"/>
              <a:cs typeface="+mn-cs"/>
            </a:endParaRPr>
          </a:p>
          <a:p>
            <a:pPr marL="347472" lvl="1" indent="-347472" eaLnBrk="1" hangingPunct="1">
              <a:lnSpc>
                <a:spcPct val="100000"/>
              </a:lnSpc>
              <a:spcBef>
                <a:spcPts val="900"/>
              </a:spcBef>
              <a:buFont typeface="Wingdings" pitchFamily="2" charset="2"/>
              <a:buChar char="l"/>
              <a:defRPr/>
            </a:pPr>
            <a:r>
              <a:rPr lang="en-US" dirty="0"/>
              <a:t>Monitor both time and temperature</a:t>
            </a:r>
          </a:p>
          <a:p>
            <a:pPr marL="347472" lvl="1" indent="-347472" eaLnBrk="1" hangingPunct="1">
              <a:lnSpc>
                <a:spcPct val="100000"/>
              </a:lnSpc>
              <a:spcBef>
                <a:spcPts val="900"/>
              </a:spcBef>
              <a:buFont typeface="Wingdings" pitchFamily="2" charset="2"/>
              <a:buChar char="l"/>
              <a:defRPr/>
            </a:pPr>
            <a:r>
              <a:rPr lang="en-US" dirty="0"/>
              <a:t>Are attached to packages by the supplier</a:t>
            </a:r>
          </a:p>
          <a:p>
            <a:pPr marL="347472" lvl="1" indent="-347472" eaLnBrk="1" hangingPunct="1">
              <a:lnSpc>
                <a:spcPct val="100000"/>
              </a:lnSpc>
              <a:spcBef>
                <a:spcPts val="900"/>
              </a:spcBef>
              <a:buFont typeface="Wingdings" pitchFamily="2" charset="2"/>
              <a:buChar char="l"/>
              <a:defRPr/>
            </a:pPr>
            <a:r>
              <a:rPr lang="en-US" dirty="0"/>
              <a:t>A color change appears on the device when </a:t>
            </a:r>
            <a:r>
              <a:rPr lang="en-US" dirty="0" smtClean="0"/>
              <a:t/>
            </a:r>
            <a:br>
              <a:rPr lang="en-US" dirty="0" smtClean="0"/>
            </a:br>
            <a:r>
              <a:rPr lang="en-US" dirty="0" smtClean="0"/>
              <a:t>time</a:t>
            </a:r>
            <a:r>
              <a:rPr lang="en-US" dirty="0"/>
              <a:t>-temperature abuse has occurred </a:t>
            </a:r>
          </a:p>
          <a:p>
            <a:pPr marL="0" indent="0" eaLnBrk="1" hangingPunct="1">
              <a:buFont typeface="Wingdings" pitchFamily="2" charset="2"/>
              <a:buNone/>
              <a:defRPr/>
            </a:pPr>
            <a:r>
              <a:rPr lang="en-US" dirty="0" smtClean="0">
                <a:ea typeface="+mn-ea"/>
                <a:cs typeface="+mn-cs"/>
              </a:rPr>
              <a:t>Maximum registering tape:</a:t>
            </a:r>
          </a:p>
          <a:p>
            <a:pPr marL="347472" lvl="1" indent="-347472" eaLnBrk="1" hangingPunct="1">
              <a:lnSpc>
                <a:spcPct val="100000"/>
              </a:lnSpc>
              <a:spcBef>
                <a:spcPts val="900"/>
              </a:spcBef>
              <a:buFont typeface="Wingdings" pitchFamily="2" charset="2"/>
              <a:buChar char="l"/>
              <a:defRPr/>
            </a:pPr>
            <a:r>
              <a:rPr lang="en-US" dirty="0" smtClean="0"/>
              <a:t>Indicates the highest temperature reached </a:t>
            </a:r>
            <a:br>
              <a:rPr lang="en-US" dirty="0" smtClean="0"/>
            </a:br>
            <a:r>
              <a:rPr lang="en-US" dirty="0" smtClean="0"/>
              <a:t>during use </a:t>
            </a:r>
          </a:p>
          <a:p>
            <a:pPr marL="347472" lvl="1" indent="-347472" eaLnBrk="1" hangingPunct="1">
              <a:lnSpc>
                <a:spcPct val="100000"/>
              </a:lnSpc>
              <a:spcBef>
                <a:spcPts val="900"/>
              </a:spcBef>
              <a:buFont typeface="Wingdings" pitchFamily="2" charset="2"/>
              <a:buChar char="l"/>
              <a:defRPr/>
            </a:pPr>
            <a:r>
              <a:rPr lang="en-US" dirty="0" smtClean="0"/>
              <a:t>Used where temperature readings cannot </a:t>
            </a:r>
            <a:br>
              <a:rPr lang="en-US" dirty="0" smtClean="0"/>
            </a:br>
            <a:r>
              <a:rPr lang="en-US" dirty="0" smtClean="0"/>
              <a:t>be continuously observed</a:t>
            </a:r>
          </a:p>
          <a:p>
            <a:pPr marL="571500" lvl="1" indent="-457200" eaLnBrk="1" hangingPunct="1">
              <a:buFont typeface="Wingdings" pitchFamily="2" charset="2"/>
              <a:buChar char="l"/>
              <a:defRPr/>
            </a:pPr>
            <a:endParaRPr lang="en-US" dirty="0" smtClean="0"/>
          </a:p>
        </p:txBody>
      </p:sp>
      <p:sp>
        <p:nvSpPr>
          <p:cNvPr id="117764" name="Text Box 13"/>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4-10</a:t>
            </a:r>
          </a:p>
        </p:txBody>
      </p:sp>
      <p:sp>
        <p:nvSpPr>
          <p:cNvPr id="117765" name="Rectangle 15"/>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8_time temp indicato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18720" y="1243013"/>
            <a:ext cx="2106168" cy="1661160"/>
          </a:xfrm>
          <a:prstGeom prst="rect">
            <a:avLst/>
          </a:prstGeom>
        </p:spPr>
      </p:pic>
    </p:spTree>
    <p:extLst>
      <p:ext uri="{BB962C8B-B14F-4D97-AF65-F5344CB8AC3E}">
        <p14:creationId xmlns:p14="http://schemas.microsoft.com/office/powerpoint/2010/main" xmlns="" val="17957211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3"/>
          <p:cNvSpPr>
            <a:spLocks noGrp="1" noChangeArrowheads="1"/>
          </p:cNvSpPr>
          <p:nvPr>
            <p:ph type="body" idx="1"/>
          </p:nvPr>
        </p:nvSpPr>
        <p:spPr>
          <a:xfrm>
            <a:off x="393192" y="1188720"/>
            <a:ext cx="5118100" cy="4148455"/>
          </a:xfrm>
        </p:spPr>
        <p:txBody>
          <a:bodyPr/>
          <a:lstStyle/>
          <a:p>
            <a:pPr eaLnBrk="1" hangingPunct="1">
              <a:lnSpc>
                <a:spcPct val="80000"/>
              </a:lnSpc>
              <a:defRPr/>
            </a:pPr>
            <a:r>
              <a:rPr lang="en-US" dirty="0">
                <a:latin typeface="Arial Narrow" charset="0"/>
                <a:cs typeface="+mn-cs"/>
              </a:rPr>
              <a:t>When using thermometers:</a:t>
            </a:r>
          </a:p>
          <a:p>
            <a:pPr marL="347472" lvl="1" indent="-347472" eaLnBrk="1" hangingPunct="1">
              <a:lnSpc>
                <a:spcPct val="100000"/>
              </a:lnSpc>
              <a:spcBef>
                <a:spcPts val="900"/>
              </a:spcBef>
              <a:defRPr/>
            </a:pPr>
            <a:r>
              <a:rPr lang="en-US" dirty="0">
                <a:latin typeface="Arial Narrow" charset="0"/>
              </a:rPr>
              <a:t>Wash, rinse, sanitize, and air-dry thermometers before and after using them</a:t>
            </a:r>
          </a:p>
          <a:p>
            <a:pPr marL="347472" lvl="1" indent="-347472" eaLnBrk="1" hangingPunct="1">
              <a:lnSpc>
                <a:spcPct val="100000"/>
              </a:lnSpc>
              <a:spcBef>
                <a:spcPts val="900"/>
              </a:spcBef>
              <a:defRPr/>
            </a:pPr>
            <a:r>
              <a:rPr lang="en-US" dirty="0">
                <a:latin typeface="Arial Narrow" charset="0"/>
              </a:rPr>
              <a:t>Calibrate them before each shift to </a:t>
            </a:r>
            <a:r>
              <a:rPr lang="en-US" dirty="0" smtClean="0">
                <a:latin typeface="Arial Narrow" charset="0"/>
              </a:rPr>
              <a:t/>
            </a:r>
            <a:br>
              <a:rPr lang="en-US" dirty="0" smtClean="0">
                <a:latin typeface="Arial Narrow" charset="0"/>
              </a:rPr>
            </a:br>
            <a:r>
              <a:rPr lang="en-US" dirty="0" smtClean="0">
                <a:latin typeface="Arial Narrow" charset="0"/>
              </a:rPr>
              <a:t>ensure </a:t>
            </a:r>
            <a:r>
              <a:rPr lang="en-US" dirty="0">
                <a:latin typeface="Arial Narrow" charset="0"/>
              </a:rPr>
              <a:t>accuracy</a:t>
            </a:r>
          </a:p>
          <a:p>
            <a:pPr marL="347472" lvl="1" indent="-347472" eaLnBrk="1" hangingPunct="1">
              <a:lnSpc>
                <a:spcPct val="100000"/>
              </a:lnSpc>
              <a:spcBef>
                <a:spcPts val="900"/>
              </a:spcBef>
              <a:defRPr/>
            </a:pPr>
            <a:r>
              <a:rPr lang="en-US" dirty="0">
                <a:latin typeface="Arial Narrow" charset="0"/>
              </a:rPr>
              <a:t>Make sure thermometers used to measure the temperature of food are accurate </a:t>
            </a:r>
            <a:r>
              <a:rPr lang="en-US" dirty="0" smtClean="0">
                <a:latin typeface="Arial Narrow" charset="0"/>
              </a:rPr>
              <a:t>to </a:t>
            </a:r>
            <a:br>
              <a:rPr lang="en-US" dirty="0" smtClean="0">
                <a:latin typeface="Arial Narrow" charset="0"/>
              </a:rPr>
            </a:br>
            <a:r>
              <a:rPr lang="en-US" dirty="0" smtClean="0">
                <a:latin typeface="Arial Narrow" charset="0"/>
              </a:rPr>
              <a:t>+</a:t>
            </a:r>
            <a:r>
              <a:rPr lang="en-US" dirty="0">
                <a:latin typeface="Arial Narrow" charset="0"/>
              </a:rPr>
              <a:t>/- </a:t>
            </a:r>
            <a:r>
              <a:rPr lang="en-US" dirty="0" smtClean="0">
                <a:latin typeface="Arial Narrow" charset="0"/>
              </a:rPr>
              <a:t>2ºF </a:t>
            </a:r>
            <a:r>
              <a:rPr lang="en-US" dirty="0">
                <a:latin typeface="Arial Narrow" charset="0"/>
              </a:rPr>
              <a:t>or +/- </a:t>
            </a:r>
            <a:r>
              <a:rPr lang="en-US" dirty="0" smtClean="0">
                <a:latin typeface="Arial Narrow" charset="0"/>
              </a:rPr>
              <a:t>1ºC </a:t>
            </a:r>
            <a:endParaRPr lang="en-US" dirty="0">
              <a:latin typeface="Arial Narrow" charset="0"/>
            </a:endParaRPr>
          </a:p>
          <a:p>
            <a:pPr marL="347472" lvl="1" indent="-347472" eaLnBrk="1" hangingPunct="1">
              <a:lnSpc>
                <a:spcPct val="100000"/>
              </a:lnSpc>
              <a:spcBef>
                <a:spcPts val="900"/>
              </a:spcBef>
              <a:defRPr/>
            </a:pPr>
            <a:r>
              <a:rPr lang="en-US" dirty="0">
                <a:latin typeface="Arial Narrow" charset="0"/>
              </a:rPr>
              <a:t>Only use glass thermometers if they are enclosed in a shatterproof casing </a:t>
            </a:r>
          </a:p>
        </p:txBody>
      </p:sp>
      <p:sp>
        <p:nvSpPr>
          <p:cNvPr id="118787"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8789" name="Text Box 6"/>
          <p:cNvSpPr txBox="1">
            <a:spLocks noChangeArrowheads="1"/>
          </p:cNvSpPr>
          <p:nvPr/>
        </p:nvSpPr>
        <p:spPr bwMode="auto">
          <a:xfrm>
            <a:off x="7936" y="6583363"/>
            <a:ext cx="479427"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4-11</a:t>
            </a:r>
          </a:p>
        </p:txBody>
      </p:sp>
      <p:sp>
        <p:nvSpPr>
          <p:cNvPr id="118790" name="Rectangle 8"/>
          <p:cNvSpPr>
            <a:spLocks noGrp="1" noChangeArrowheads="1"/>
          </p:cNvSpPr>
          <p:nvPr>
            <p:ph type="title"/>
          </p:nvPr>
        </p:nvSpPr>
        <p:spPr>
          <a:xfrm>
            <a:off x="393192" y="158750"/>
            <a:ext cx="8240713" cy="519112"/>
          </a:xfrm>
        </p:spPr>
        <p:txBody>
          <a:bodyPr/>
          <a:lstStyle/>
          <a:p>
            <a:pPr eaLnBrk="1" hangingPunct="1">
              <a:defRPr/>
            </a:pPr>
            <a:r>
              <a:rPr lang="en-US" dirty="0">
                <a:latin typeface="Arial Narrow" charset="0"/>
                <a:cs typeface="+mj-cs"/>
              </a:rPr>
              <a:t>General Thermometer Guidelines</a:t>
            </a:r>
          </a:p>
        </p:txBody>
      </p:sp>
      <p:pic>
        <p:nvPicPr>
          <p:cNvPr id="2" name="Picture 1" descr="6e_c04_09_checking tem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05000"/>
          </a:xfrm>
          <a:prstGeom prst="rect">
            <a:avLst/>
          </a:prstGeom>
        </p:spPr>
      </p:pic>
    </p:spTree>
    <p:extLst>
      <p:ext uri="{BB962C8B-B14F-4D97-AF65-F5344CB8AC3E}">
        <p14:creationId xmlns:p14="http://schemas.microsoft.com/office/powerpoint/2010/main" xmlns="" val="7775030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3"/>
          <p:cNvSpPr>
            <a:spLocks noGrp="1" noChangeArrowheads="1"/>
          </p:cNvSpPr>
          <p:nvPr>
            <p:ph type="body" idx="1"/>
          </p:nvPr>
        </p:nvSpPr>
        <p:spPr>
          <a:xfrm>
            <a:off x="393192" y="1188720"/>
            <a:ext cx="5408613" cy="3810000"/>
          </a:xfrm>
        </p:spPr>
        <p:txBody>
          <a:bodyPr/>
          <a:lstStyle/>
          <a:p>
            <a:pPr eaLnBrk="1" hangingPunct="1">
              <a:lnSpc>
                <a:spcPct val="80000"/>
              </a:lnSpc>
              <a:defRPr/>
            </a:pPr>
            <a:r>
              <a:rPr lang="en-US" dirty="0">
                <a:latin typeface="Arial Narrow" charset="0"/>
                <a:cs typeface="+mn-cs"/>
              </a:rPr>
              <a:t>When using thermometers: </a:t>
            </a:r>
            <a:endParaRPr lang="en-US" i="1" dirty="0" smtClean="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Insert the thermometer stem or </a:t>
            </a:r>
            <a:br>
              <a:rPr lang="en-US" dirty="0" smtClean="0">
                <a:latin typeface="Arial Narrow" charset="0"/>
              </a:rPr>
            </a:br>
            <a:r>
              <a:rPr lang="en-US" dirty="0" smtClean="0">
                <a:latin typeface="Arial Narrow" charset="0"/>
              </a:rPr>
              <a:t>probe into the thickest part of the product </a:t>
            </a:r>
            <a:br>
              <a:rPr lang="en-US" dirty="0" smtClean="0">
                <a:latin typeface="Arial Narrow" charset="0"/>
              </a:rPr>
            </a:br>
            <a:r>
              <a:rPr lang="en-US" dirty="0" smtClean="0">
                <a:latin typeface="Arial Narrow" charset="0"/>
              </a:rPr>
              <a:t>(usually the center)</a:t>
            </a:r>
          </a:p>
          <a:p>
            <a:pPr marL="347472" lvl="1" indent="-347472" eaLnBrk="1" hangingPunct="1">
              <a:lnSpc>
                <a:spcPct val="100000"/>
              </a:lnSpc>
              <a:spcBef>
                <a:spcPts val="900"/>
              </a:spcBef>
              <a:defRPr/>
            </a:pPr>
            <a:r>
              <a:rPr lang="en-US" dirty="0" smtClean="0">
                <a:latin typeface="Arial Narrow" charset="0"/>
              </a:rPr>
              <a:t>Take </a:t>
            </a:r>
            <a:r>
              <a:rPr lang="en-US" dirty="0">
                <a:latin typeface="Arial Narrow" charset="0"/>
              </a:rPr>
              <a:t>more than one reading in different spots</a:t>
            </a:r>
          </a:p>
          <a:p>
            <a:pPr marL="347472" lvl="1" indent="-347472" eaLnBrk="1" hangingPunct="1">
              <a:lnSpc>
                <a:spcPct val="100000"/>
              </a:lnSpc>
              <a:spcBef>
                <a:spcPts val="900"/>
              </a:spcBef>
              <a:defRPr/>
            </a:pPr>
            <a:r>
              <a:rPr lang="en-US" dirty="0">
                <a:latin typeface="Arial Narrow" charset="0"/>
              </a:rPr>
              <a:t>Wait for the thermometer reading to steady before recording the temperature</a:t>
            </a:r>
          </a:p>
        </p:txBody>
      </p:sp>
      <p:sp>
        <p:nvSpPr>
          <p:cNvPr id="119811" name="Rectangle 4"/>
          <p:cNvSpPr>
            <a:spLocks noChangeArrowheads="1"/>
          </p:cNvSpPr>
          <p:nvPr/>
        </p:nvSpPr>
        <p:spPr bwMode="auto">
          <a:xfrm>
            <a:off x="6400800" y="1625600"/>
            <a:ext cx="914400" cy="88900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19813" name="Text Box 6"/>
          <p:cNvSpPr txBox="1">
            <a:spLocks noChangeArrowheads="1"/>
          </p:cNvSpPr>
          <p:nvPr/>
        </p:nvSpPr>
        <p:spPr bwMode="auto">
          <a:xfrm>
            <a:off x="-3477" y="6583363"/>
            <a:ext cx="490840"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algn="r" eaLnBrk="1" hangingPunct="1">
              <a:defRPr/>
            </a:pPr>
            <a:r>
              <a:rPr lang="en-US" sz="1200" b="0" dirty="0" smtClean="0">
                <a:solidFill>
                  <a:schemeClr val="tx1"/>
                </a:solidFill>
                <a:cs typeface="+mn-cs"/>
              </a:rPr>
              <a:t>4-12</a:t>
            </a:r>
          </a:p>
        </p:txBody>
      </p:sp>
      <p:sp>
        <p:nvSpPr>
          <p:cNvPr id="119814"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General Thermometer Guidelines</a:t>
            </a:r>
          </a:p>
        </p:txBody>
      </p:sp>
      <p:pic>
        <p:nvPicPr>
          <p:cNvPr id="7" name="Picture 6" descr="6e_c04_09_checking temp.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905000"/>
          </a:xfrm>
          <a:prstGeom prst="rect">
            <a:avLst/>
          </a:prstGeom>
        </p:spPr>
      </p:pic>
    </p:spTree>
    <p:extLst>
      <p:ext uri="{BB962C8B-B14F-4D97-AF65-F5344CB8AC3E}">
        <p14:creationId xmlns:p14="http://schemas.microsoft.com/office/powerpoint/2010/main" xmlns="" val="1596679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3"/>
          <p:cNvSpPr>
            <a:spLocks noGrp="1" noChangeArrowheads="1"/>
          </p:cNvSpPr>
          <p:nvPr>
            <p:ph type="body" idx="1"/>
          </p:nvPr>
        </p:nvSpPr>
        <p:spPr>
          <a:xfrm>
            <a:off x="393191" y="1143000"/>
            <a:ext cx="8431319" cy="4731820"/>
          </a:xfrm>
          <a:effectLst>
            <a:glow rad="228600">
              <a:schemeClr val="accent4">
                <a:satMod val="175000"/>
                <a:alpha val="40000"/>
              </a:schemeClr>
            </a:glow>
          </a:effectLst>
        </p:spPr>
        <p:txBody>
          <a:bodyPr/>
          <a:lstStyle/>
          <a:p>
            <a:pPr marL="0" indent="0" algn="ctr" eaLnBrk="1" hangingPunct="1">
              <a:spcBef>
                <a:spcPts val="0"/>
              </a:spcBef>
              <a:buFont typeface="Wingdings" pitchFamily="2" charset="2"/>
              <a:buNone/>
              <a:defRPr/>
            </a:pPr>
            <a:endParaRPr lang="en-US" sz="6000" dirty="0" smtClean="0">
              <a:ln w="10160">
                <a:solidFill>
                  <a:schemeClr val="accent1"/>
                </a:solidFill>
                <a:prstDash val="solid"/>
              </a:ln>
              <a:solidFill>
                <a:schemeClr val="accent1"/>
              </a:solidFill>
              <a:ea typeface="+mn-ea"/>
              <a:cs typeface="+mn-cs"/>
            </a:endParaRPr>
          </a:p>
          <a:p>
            <a:pPr marL="0" indent="0" algn="ctr" eaLnBrk="1" hangingPunct="1">
              <a:spcBef>
                <a:spcPts val="0"/>
              </a:spcBef>
              <a:buFont typeface="Wingdings" pitchFamily="2" charset="2"/>
              <a:buNone/>
              <a:defRPr/>
            </a:pPr>
            <a:r>
              <a:rPr lang="en-US" sz="6000" dirty="0" smtClean="0">
                <a:ln w="10160">
                  <a:solidFill>
                    <a:schemeClr val="accent1"/>
                  </a:solidFill>
                  <a:prstDash val="solid"/>
                </a:ln>
                <a:solidFill>
                  <a:schemeClr val="accent1"/>
                </a:solidFill>
                <a:ea typeface="+mn-ea"/>
                <a:cs typeface="+mn-cs"/>
              </a:rPr>
              <a:t>Let’s review</a:t>
            </a:r>
          </a:p>
          <a:p>
            <a:pPr marL="0" indent="0" algn="ctr" eaLnBrk="1" hangingPunct="1">
              <a:buFont typeface="Wingdings" pitchFamily="2" charset="2"/>
              <a:buNone/>
              <a:defRPr/>
            </a:pPr>
            <a:r>
              <a:rPr lang="en-US" sz="7200" b="0" dirty="0" smtClean="0">
                <a:ln w="10160">
                  <a:solidFill>
                    <a:schemeClr val="accent1"/>
                  </a:solidFill>
                  <a:prstDash val="solid"/>
                </a:ln>
                <a:solidFill>
                  <a:schemeClr val="accent1"/>
                </a:solidFill>
                <a:ea typeface="+mn-ea"/>
                <a:cs typeface="+mn-cs"/>
              </a:rPr>
              <a:t> </a:t>
            </a:r>
          </a:p>
          <a:p>
            <a:pPr marL="114300" lvl="1" indent="0" eaLnBrk="1" hangingPunct="1">
              <a:buFont typeface="Wingdings" pitchFamily="2" charset="2"/>
              <a:buNone/>
              <a:defRPr/>
            </a:pPr>
            <a:endParaRPr lang="en-US" dirty="0" smtClean="0">
              <a:ln w="10160">
                <a:solidFill>
                  <a:schemeClr val="accent1"/>
                </a:solidFill>
                <a:prstDash val="solid"/>
              </a:ln>
              <a:solidFill>
                <a:schemeClr val="accent1"/>
              </a:solidFill>
            </a:endParaRPr>
          </a:p>
        </p:txBody>
      </p:sp>
      <p:sp>
        <p:nvSpPr>
          <p:cNvPr id="122883"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4-13</a:t>
            </a:r>
          </a:p>
        </p:txBody>
      </p:sp>
      <p:sp>
        <p:nvSpPr>
          <p:cNvPr id="4" name="Rectangle 2"/>
          <p:cNvSpPr>
            <a:spLocks noGrp="1" noChangeArrowheads="1"/>
          </p:cNvSpPr>
          <p:nvPr>
            <p:ph type="title"/>
          </p:nvPr>
        </p:nvSpPr>
        <p:spPr>
          <a:xfrm>
            <a:off x="390525" y="158750"/>
            <a:ext cx="8235950" cy="519112"/>
          </a:xfrm>
        </p:spPr>
        <p:txBody>
          <a:bodyPr/>
          <a:lstStyle/>
          <a:p>
            <a:pPr eaLnBrk="1" hangingPunct="1">
              <a:defRPr/>
            </a:pPr>
            <a:r>
              <a:rPr lang="en-US" dirty="0" smtClean="0">
                <a:latin typeface="Arial Narrow" charset="0"/>
                <a:cs typeface="+mj-cs"/>
              </a:rPr>
              <a:t>Review</a:t>
            </a:r>
            <a:endParaRPr lang="en-US" dirty="0">
              <a:latin typeface="Arial Narrow" charset="0"/>
              <a:cs typeface="+mj-cs"/>
            </a:endParaRPr>
          </a:p>
        </p:txBody>
      </p:sp>
    </p:spTree>
    <p:extLst>
      <p:ext uri="{BB962C8B-B14F-4D97-AF65-F5344CB8AC3E}">
        <p14:creationId xmlns:p14="http://schemas.microsoft.com/office/powerpoint/2010/main" xmlns="" val="14934189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No</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Why?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4-14</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Prepping meat on a </a:t>
            </a:r>
            <a:br>
              <a:rPr lang="en-US" sz="2400" dirty="0" smtClean="0">
                <a:solidFill>
                  <a:srgbClr val="005CAB"/>
                </a:solidFill>
                <a:ea typeface="+mn-ea"/>
                <a:cs typeface="+mn-cs"/>
              </a:rPr>
            </a:br>
            <a:r>
              <a:rPr lang="en-US" sz="2400" dirty="0" smtClean="0">
                <a:solidFill>
                  <a:srgbClr val="005CAB"/>
                </a:solidFill>
                <a:ea typeface="+mn-ea"/>
                <a:cs typeface="+mn-cs"/>
              </a:rPr>
              <a:t>red cutting board</a:t>
            </a:r>
            <a:endParaRPr lang="en-US" sz="2400" b="1" dirty="0">
              <a:solidFill>
                <a:srgbClr val="005CAB"/>
              </a:solidFill>
              <a:ea typeface="+mn-ea"/>
              <a:cs typeface="+mn-cs"/>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76428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3486150"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Yes</a:t>
            </a:r>
          </a:p>
        </p:txBody>
      </p:sp>
      <p:sp>
        <p:nvSpPr>
          <p:cNvPr id="1101831" name="Text Box 7"/>
          <p:cNvSpPr txBox="1">
            <a:spLocks noChangeArrowheads="1"/>
          </p:cNvSpPr>
          <p:nvPr/>
        </p:nvSpPr>
        <p:spPr bwMode="auto">
          <a:xfrm>
            <a:off x="3810000" y="2478951"/>
            <a:ext cx="2476500"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No</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Can this prevent cross-contamination? </a:t>
            </a:r>
            <a:r>
              <a:rPr lang="en-US" sz="2400" b="1" dirty="0">
                <a:solidFill>
                  <a:srgbClr val="005CAB"/>
                </a:solidFill>
              </a:rPr>
              <a:t>Why?</a:t>
            </a:r>
            <a:r>
              <a:rPr lang="en-US" sz="2400" b="1" dirty="0" smtClean="0">
                <a:solidFill>
                  <a:srgbClr val="005CAB"/>
                </a:solidFill>
                <a:ea typeface="+mn-ea"/>
                <a:cs typeface="+mn-cs"/>
              </a:rPr>
              <a:t>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4-15</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Rectangle 3"/>
          <p:cNvSpPr txBox="1">
            <a:spLocks noChangeArrowheads="1"/>
          </p:cNvSpPr>
          <p:nvPr/>
        </p:nvSpPr>
        <p:spPr bwMode="auto">
          <a:xfrm>
            <a:off x="495300" y="4830762"/>
            <a:ext cx="2743200" cy="8270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Buying precut lettuce </a:t>
            </a:r>
            <a:br>
              <a:rPr lang="en-US" sz="2400" dirty="0" smtClean="0">
                <a:solidFill>
                  <a:srgbClr val="005CAB"/>
                </a:solidFill>
                <a:ea typeface="+mn-ea"/>
                <a:cs typeface="+mn-cs"/>
              </a:rPr>
            </a:br>
            <a:r>
              <a:rPr lang="en-US" sz="2400" dirty="0" smtClean="0">
                <a:solidFill>
                  <a:srgbClr val="005CAB"/>
                </a:solidFill>
                <a:ea typeface="+mn-ea"/>
                <a:cs typeface="+mn-cs"/>
              </a:rPr>
              <a:t>for salads</a:t>
            </a:r>
            <a:endParaRPr lang="en-US" sz="2400" b="1" dirty="0">
              <a:solidFill>
                <a:srgbClr val="005CAB"/>
              </a:solidFill>
              <a:ea typeface="+mn-ea"/>
              <a:cs typeface="+mn-cs"/>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356279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Thermocouple</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4-16</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29049" y="287900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C. Infrared</a:t>
            </a:r>
          </a:p>
          <a:p>
            <a:pPr>
              <a:spcBef>
                <a:spcPct val="50000"/>
              </a:spcBef>
            </a:pPr>
            <a:endParaRPr lang="en-US"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Hamburger patty</a:t>
            </a:r>
            <a:endParaRPr lang="en-US" sz="2400" b="1" dirty="0">
              <a:solidFill>
                <a:srgbClr val="005CAB"/>
              </a:solidFill>
              <a:ea typeface="+mn-ea"/>
              <a:cs typeface="+mn-cs"/>
            </a:endParaRPr>
          </a:p>
        </p:txBody>
      </p:sp>
    </p:spTree>
    <p:extLst>
      <p:ext uri="{BB962C8B-B14F-4D97-AF65-F5344CB8AC3E}">
        <p14:creationId xmlns:p14="http://schemas.microsoft.com/office/powerpoint/2010/main" xmlns="" val="2612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1">
                                            <p:txEl>
                                              <p:pRg st="0" end="0"/>
                                            </p:txEl>
                                          </p:spTgt>
                                        </p:tgtEl>
                                        <p:attrNameLst>
                                          <p:attrName>style.color</p:attrName>
                                        </p:attrNameLst>
                                      </p:cBhvr>
                                      <p:to>
                                        <a:srgbClr val="FC083C"/>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Bimetallic stemmed</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Thermocouple</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thermometer(s) is best for measuring the temperature of this?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4-17</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31430"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C. Infrared</a:t>
            </a:r>
          </a:p>
          <a:p>
            <a:pPr>
              <a:spcBef>
                <a:spcPct val="50000"/>
              </a:spcBef>
            </a:pPr>
            <a:endParaRPr lang="en-US" b="1"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1"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Roast</a:t>
            </a:r>
            <a:endParaRPr lang="en-US" sz="2400" b="1" dirty="0">
              <a:solidFill>
                <a:srgbClr val="005CAB"/>
              </a:solidFill>
              <a:ea typeface="+mn-ea"/>
              <a:cs typeface="+mn-cs"/>
            </a:endParaRPr>
          </a:p>
        </p:txBody>
      </p:sp>
    </p:spTree>
    <p:extLst>
      <p:ext uri="{BB962C8B-B14F-4D97-AF65-F5344CB8AC3E}">
        <p14:creationId xmlns:p14="http://schemas.microsoft.com/office/powerpoint/2010/main" xmlns="" val="1944288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1101831"/>
                                        </p:tgtEl>
                                        <p:attrNameLst>
                                          <p:attrName>style.color</p:attrName>
                                        </p:attrNameLst>
                                      </p:cBhvr>
                                      <p:to>
                                        <a:srgbClr val="CC0000"/>
                                      </p:to>
                                    </p:animClr>
                                  </p:childTnLst>
                                </p:cTn>
                              </p:par>
                              <p:par>
                                <p:cTn id="7" presetID="3" presetClass="emph" presetSubtype="2" fill="hold" grpId="0" nodeType="withEffect">
                                  <p:stCondLst>
                                    <p:cond delay="0"/>
                                  </p:stCondLst>
                                  <p:childTnLst>
                                    <p:animClr clrSpc="rgb" dir="cw">
                                      <p:cBhvr override="childStyle">
                                        <p:cTn id="8" dur="500" fill="hold"/>
                                        <p:tgtEl>
                                          <p:spTgt spid="1101830"/>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1830" grpId="0"/>
      <p:bldP spid="11018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Surface probe</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4-18</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C. Penetration probe</a:t>
            </a:r>
          </a:p>
          <a:p>
            <a:pPr>
              <a:spcBef>
                <a:spcPct val="50000"/>
              </a:spcBef>
            </a:pP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Cooler temperature</a:t>
            </a:r>
            <a:endParaRPr lang="en-US" sz="2400" b="1" dirty="0">
              <a:solidFill>
                <a:srgbClr val="005CAB"/>
              </a:solidFill>
              <a:ea typeface="+mn-ea"/>
              <a:cs typeface="+mn-cs"/>
            </a:endParaRPr>
          </a:p>
        </p:txBody>
      </p:sp>
    </p:spTree>
    <p:extLst>
      <p:ext uri="{BB962C8B-B14F-4D97-AF65-F5344CB8AC3E}">
        <p14:creationId xmlns:p14="http://schemas.microsoft.com/office/powerpoint/2010/main" xmlns="" val="3676545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Surface probe</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4-19</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C. Penetration probe</a:t>
            </a:r>
          </a:p>
          <a:p>
            <a:pPr>
              <a:spcBef>
                <a:spcPct val="50000"/>
              </a:spcBef>
            </a:pPr>
            <a:endParaRPr lang="en-US" b="1" dirty="0"/>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Fryer oil</a:t>
            </a:r>
            <a:endParaRPr lang="en-US" sz="2400" b="1" dirty="0">
              <a:solidFill>
                <a:srgbClr val="005CAB"/>
              </a:solidFill>
              <a:ea typeface="+mn-ea"/>
              <a:cs typeface="+mn-cs"/>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52638"/>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273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1101830">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3"/>
          <p:cNvSpPr>
            <a:spLocks noGrp="1" noChangeArrowheads="1"/>
          </p:cNvSpPr>
          <p:nvPr>
            <p:ph type="body" idx="1"/>
          </p:nvPr>
        </p:nvSpPr>
        <p:spPr>
          <a:xfrm>
            <a:off x="393192" y="1143000"/>
            <a:ext cx="6118225" cy="3820319"/>
          </a:xfrm>
        </p:spPr>
        <p:txBody>
          <a:bodyPr/>
          <a:lstStyle/>
          <a:p>
            <a:pPr marL="0" indent="0" eaLnBrk="1" hangingPunct="1">
              <a:defRPr/>
            </a:pPr>
            <a:r>
              <a:rPr lang="en-US" dirty="0">
                <a:latin typeface="Arial Narrow" charset="0"/>
                <a:cs typeface="+mn-cs"/>
              </a:rPr>
              <a:t>To keep food safe throughout the flow of food:</a:t>
            </a:r>
          </a:p>
          <a:p>
            <a:pPr marL="347472" lvl="1" indent="-347472" eaLnBrk="1" hangingPunct="1">
              <a:lnSpc>
                <a:spcPct val="100000"/>
              </a:lnSpc>
              <a:spcBef>
                <a:spcPts val="900"/>
              </a:spcBef>
              <a:defRPr/>
            </a:pPr>
            <a:r>
              <a:rPr lang="en-US" dirty="0">
                <a:latin typeface="Arial Narrow" charset="0"/>
              </a:rPr>
              <a:t>Prevent cross-contamination</a:t>
            </a:r>
          </a:p>
          <a:p>
            <a:pPr marL="347472" lvl="1" indent="-347472" eaLnBrk="1" hangingPunct="1">
              <a:lnSpc>
                <a:spcPct val="100000"/>
              </a:lnSpc>
              <a:spcBef>
                <a:spcPts val="900"/>
              </a:spcBef>
              <a:defRPr/>
            </a:pPr>
            <a:r>
              <a:rPr lang="en-US" dirty="0">
                <a:latin typeface="Arial Narrow" charset="0"/>
              </a:rPr>
              <a:t>Prevent time-temperature </a:t>
            </a:r>
            <a:r>
              <a:rPr lang="en-US" dirty="0" smtClean="0">
                <a:latin typeface="Arial Narrow" charset="0"/>
              </a:rPr>
              <a:t>abuse</a:t>
            </a:r>
            <a:endParaRPr lang="en-US" dirty="0">
              <a:latin typeface="Arial Narrow" charset="0"/>
            </a:endParaRPr>
          </a:p>
          <a:p>
            <a:pPr marL="571500" lvl="1" indent="-457200" eaLnBrk="1" hangingPunct="1">
              <a:defRPr/>
            </a:pPr>
            <a:endParaRPr lang="en-US" dirty="0">
              <a:latin typeface="Arial Narrow" charset="0"/>
            </a:endParaRPr>
          </a:p>
        </p:txBody>
      </p:sp>
      <p:sp>
        <p:nvSpPr>
          <p:cNvPr id="109572"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4-2</a:t>
            </a:r>
          </a:p>
        </p:txBody>
      </p:sp>
      <p:sp>
        <p:nvSpPr>
          <p:cNvPr id="109573"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The Flow of Food</a:t>
            </a:r>
          </a:p>
        </p:txBody>
      </p:sp>
      <p:pic>
        <p:nvPicPr>
          <p:cNvPr id="2" name="Picture 1" descr="6e_c04_02_Flow of Food_01.jpg"/>
          <p:cNvPicPr>
            <a:picLocks noChangeAspect="1"/>
          </p:cNvPicPr>
          <p:nvPr/>
        </p:nvPicPr>
        <p:blipFill rotWithShape="1">
          <a:blip r:embed="rId3" cstate="print">
            <a:extLst>
              <a:ext uri="{28A0092B-C50C-407E-A947-70E740481C1C}">
                <a14:useLocalDpi xmlns:a14="http://schemas.microsoft.com/office/drawing/2010/main" xmlns="" val="0"/>
              </a:ext>
            </a:extLst>
          </a:blip>
          <a:srcRect r="63386" b="-273"/>
          <a:stretch/>
        </p:blipFill>
        <p:spPr>
          <a:xfrm>
            <a:off x="6951198" y="1214589"/>
            <a:ext cx="1673689" cy="4673712"/>
          </a:xfrm>
          <a:prstGeom prst="rect">
            <a:avLst/>
          </a:prstGeom>
        </p:spPr>
      </p:pic>
    </p:spTree>
    <p:extLst>
      <p:ext uri="{BB962C8B-B14F-4D97-AF65-F5344CB8AC3E}">
        <p14:creationId xmlns:p14="http://schemas.microsoft.com/office/powerpoint/2010/main" xmlns="" val="21638881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1830" name="Text Box 6"/>
          <p:cNvSpPr txBox="1">
            <a:spLocks noChangeArrowheads="1"/>
          </p:cNvSpPr>
          <p:nvPr/>
        </p:nvSpPr>
        <p:spPr bwMode="auto">
          <a:xfrm>
            <a:off x="3810000" y="2055565"/>
            <a:ext cx="4814888"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A. Immersion probe</a:t>
            </a:r>
          </a:p>
        </p:txBody>
      </p:sp>
      <p:sp>
        <p:nvSpPr>
          <p:cNvPr id="1101831" name="Text Box 7"/>
          <p:cNvSpPr txBox="1">
            <a:spLocks noChangeArrowheads="1"/>
          </p:cNvSpPr>
          <p:nvPr/>
        </p:nvSpPr>
        <p:spPr bwMode="auto">
          <a:xfrm>
            <a:off x="3809999" y="2478951"/>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B. Surface probe</a:t>
            </a:r>
          </a:p>
          <a:p>
            <a:pPr>
              <a:spcBef>
                <a:spcPct val="50000"/>
              </a:spcBef>
            </a:pPr>
            <a:endParaRPr lang="en-US" b="1" dirty="0"/>
          </a:p>
        </p:txBody>
      </p:sp>
      <p:sp>
        <p:nvSpPr>
          <p:cNvPr id="6" name="Rectangle 3"/>
          <p:cNvSpPr>
            <a:spLocks noGrp="1" noChangeArrowheads="1"/>
          </p:cNvSpPr>
          <p:nvPr>
            <p:ph idx="1"/>
          </p:nvPr>
        </p:nvSpPr>
        <p:spPr>
          <a:xfrm>
            <a:off x="390524" y="1143000"/>
            <a:ext cx="8611586" cy="457200"/>
          </a:xfrm>
        </p:spPr>
        <p:txBody>
          <a:bodyPr/>
          <a:lstStyle/>
          <a:p>
            <a:pPr marL="0" lvl="1" indent="0" eaLnBrk="1" hangingPunct="1">
              <a:buFont typeface="Wingdings" pitchFamily="2" charset="2"/>
              <a:buNone/>
              <a:defRPr/>
            </a:pPr>
            <a:r>
              <a:rPr lang="en-US" sz="2400" b="1" dirty="0" smtClean="0">
                <a:solidFill>
                  <a:srgbClr val="005CAB"/>
                </a:solidFill>
                <a:ea typeface="+mn-ea"/>
                <a:cs typeface="+mn-cs"/>
              </a:rPr>
              <a:t>Which thermocouple probe should be used when measuring temperature in this situation? </a:t>
            </a:r>
            <a:endParaRPr lang="en-US" sz="2400" b="1" dirty="0">
              <a:solidFill>
                <a:srgbClr val="005CAB"/>
              </a:solidFill>
              <a:ea typeface="+mn-ea"/>
              <a:cs typeface="+mn-cs"/>
            </a:endParaRPr>
          </a:p>
        </p:txBody>
      </p:sp>
      <p:sp>
        <p:nvSpPr>
          <p:cNvPr id="10"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4-20</a:t>
            </a:r>
          </a:p>
        </p:txBody>
      </p:sp>
      <p:sp>
        <p:nvSpPr>
          <p:cNvPr id="12" name="Rectangle 2"/>
          <p:cNvSpPr>
            <a:spLocks noGrp="1" noChangeArrowheads="1"/>
          </p:cNvSpPr>
          <p:nvPr>
            <p:ph type="title"/>
          </p:nvPr>
        </p:nvSpPr>
        <p:spPr>
          <a:xfrm>
            <a:off x="400050" y="160338"/>
            <a:ext cx="8307388" cy="519112"/>
          </a:xfrm>
        </p:spPr>
        <p:txBody>
          <a:bodyPr/>
          <a:lstStyle/>
          <a:p>
            <a:r>
              <a:rPr lang="en-US" dirty="0" smtClean="0">
                <a:latin typeface="Arial Narrow" charset="0"/>
              </a:rPr>
              <a:t>Review</a:t>
            </a:r>
            <a:endParaRPr lang="en-US" dirty="0"/>
          </a:p>
        </p:txBody>
      </p:sp>
      <p:sp>
        <p:nvSpPr>
          <p:cNvPr id="8" name="Text Box 7"/>
          <p:cNvSpPr txBox="1">
            <a:spLocks noChangeArrowheads="1"/>
          </p:cNvSpPr>
          <p:nvPr/>
        </p:nvSpPr>
        <p:spPr bwMode="auto">
          <a:xfrm>
            <a:off x="3809997" y="2879546"/>
            <a:ext cx="4424363" cy="12003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C. Penetration probe</a:t>
            </a:r>
          </a:p>
          <a:p>
            <a:pPr>
              <a:spcBef>
                <a:spcPct val="50000"/>
              </a:spcBef>
            </a:pPr>
            <a:endParaRPr lang="en-US" b="1" dirty="0"/>
          </a:p>
        </p:txBody>
      </p:sp>
      <p:sp>
        <p:nvSpPr>
          <p:cNvPr id="11" name="Text Box 7"/>
          <p:cNvSpPr txBox="1">
            <a:spLocks noChangeArrowheads="1"/>
          </p:cNvSpPr>
          <p:nvPr/>
        </p:nvSpPr>
        <p:spPr bwMode="auto">
          <a:xfrm>
            <a:off x="3809999" y="3255715"/>
            <a:ext cx="4424363"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sz="2400" dirty="0">
                <a:latin typeface="+mj-lt"/>
                <a:ea typeface="+mn-ea"/>
                <a:cs typeface="+mn-cs"/>
              </a:rPr>
              <a:t>D. Air probe</a:t>
            </a:r>
          </a:p>
        </p:txBody>
      </p:sp>
      <p:sp>
        <p:nvSpPr>
          <p:cNvPr id="13" name="Rectangle 3"/>
          <p:cNvSpPr txBox="1">
            <a:spLocks noChangeArrowheads="1"/>
          </p:cNvSpPr>
          <p:nvPr/>
        </p:nvSpPr>
        <p:spPr bwMode="auto">
          <a:xfrm>
            <a:off x="495300" y="4830762"/>
            <a:ext cx="2743200" cy="6365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a:lstStyle>
          <a:p>
            <a:pPr marL="0" lvl="1" indent="0" algn="ctr" eaLnBrk="1" hangingPunct="1">
              <a:buNone/>
              <a:defRPr/>
            </a:pPr>
            <a:r>
              <a:rPr lang="en-US" sz="2400" dirty="0" smtClean="0">
                <a:solidFill>
                  <a:srgbClr val="005CAB"/>
                </a:solidFill>
                <a:ea typeface="+mn-ea"/>
                <a:cs typeface="+mn-cs"/>
              </a:rPr>
              <a:t>Steak</a:t>
            </a:r>
            <a:endParaRPr lang="en-US" sz="2400" b="1" dirty="0">
              <a:solidFill>
                <a:srgbClr val="005CAB"/>
              </a:solidFill>
              <a:ea typeface="+mn-ea"/>
              <a:cs typeface="+mn-cs"/>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495300" y="2046922"/>
            <a:ext cx="2743200" cy="2743200"/>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651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500" fill="hold"/>
                                        <p:tgtEl>
                                          <p:spTgt spid="8">
                                            <p:txEl>
                                              <p:pRg st="0" end="0"/>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2758" name="Rectangle 6"/>
          <p:cNvSpPr>
            <a:spLocks noChangeArrowheads="1"/>
          </p:cNvSpPr>
          <p:nvPr/>
        </p:nvSpPr>
        <p:spPr bwMode="auto">
          <a:xfrm>
            <a:off x="393700" y="1373188"/>
            <a:ext cx="8391525" cy="4608512"/>
          </a:xfrm>
          <a:prstGeom prst="rect">
            <a:avLst/>
          </a:prstGeom>
          <a:solidFill>
            <a:srgbClr val="FFFFFF"/>
          </a:solidFill>
          <a:ln>
            <a:noFill/>
          </a:ln>
          <a:effectLst/>
          <a:extLs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pPr algn="ctr"/>
            <a:endParaRPr lang="en-US" b="1" dirty="0"/>
          </a:p>
        </p:txBody>
      </p:sp>
      <p:sp>
        <p:nvSpPr>
          <p:cNvPr id="2762754" name="Rectangle 2"/>
          <p:cNvSpPr>
            <a:spLocks noGrp="1" noChangeArrowheads="1"/>
          </p:cNvSpPr>
          <p:nvPr>
            <p:ph type="title"/>
          </p:nvPr>
        </p:nvSpPr>
        <p:spPr>
          <a:xfrm>
            <a:off x="457200" y="76200"/>
            <a:ext cx="8534400" cy="533400"/>
          </a:xfrm>
          <a:noFill/>
          <a:ln/>
        </p:spPr>
        <p:txBody>
          <a:bodyPr anchor="ctr"/>
          <a:lstStyle/>
          <a:p>
            <a:r>
              <a:rPr lang="en-US" dirty="0"/>
              <a:t>Apply Your Knowledge </a:t>
            </a:r>
          </a:p>
        </p:txBody>
      </p:sp>
      <p:pic>
        <p:nvPicPr>
          <p:cNvPr id="2762755" name="Picture 3"/>
          <p:cNvPicPr>
            <a:picLocks noChangeAspect="1" noChangeArrowheads="1"/>
          </p:cNvPicPr>
          <p:nvPr/>
        </p:nvPicPr>
        <p:blipFill>
          <a:blip r:embed="rId3">
            <a:extLst>
              <a:ext uri="{28A0092B-C50C-407E-A947-70E740481C1C}">
                <a14:useLocalDpi xmlns:a14="http://schemas.microsoft.com/office/drawing/2010/main" xmlns="" val="0"/>
              </a:ext>
            </a:extLst>
          </a:blip>
          <a:stretch>
            <a:fillRect/>
          </a:stretch>
        </p:blipFill>
        <p:spPr bwMode="auto">
          <a:xfrm>
            <a:off x="1619250" y="2702242"/>
            <a:ext cx="5600700" cy="2057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2756" name="Picture 4"/>
          <p:cNvPicPr>
            <a:picLocks noChangeAspect="1" noChangeArrowheads="1"/>
          </p:cNvPicPr>
          <p:nvPr/>
        </p:nvPicPr>
        <p:blipFill>
          <a:blip r:embed="rId4">
            <a:extLst>
              <a:ext uri="{28A0092B-C50C-407E-A947-70E740481C1C}">
                <a14:useLocalDpi xmlns:a14="http://schemas.microsoft.com/office/drawing/2010/main" xmlns="" val="0"/>
              </a:ext>
            </a:extLst>
          </a:blip>
          <a:stretch>
            <a:fillRect/>
          </a:stretch>
        </p:blipFill>
        <p:spPr bwMode="auto">
          <a:xfrm>
            <a:off x="7062835" y="2250758"/>
            <a:ext cx="1152000" cy="115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762757" name="Rectangle 5"/>
          <p:cNvSpPr>
            <a:spLocks noGrp="1" noChangeArrowheads="1"/>
          </p:cNvSpPr>
          <p:nvPr>
            <p:ph type="body" idx="1"/>
          </p:nvPr>
        </p:nvSpPr>
        <p:spPr>
          <a:xfrm>
            <a:off x="381000" y="1181100"/>
            <a:ext cx="8305800" cy="457200"/>
          </a:xfrm>
          <a:noFill/>
          <a:ln/>
          <a:extLst>
            <a:ext uri="{91240B29-F687-4F45-9708-019B960494DF}">
              <a14:hiddenLine xmlns:a14="http://schemas.microsoft.com/office/drawing/2010/main" xmlns="" w="9525">
                <a:solidFill>
                  <a:schemeClr val="tx1"/>
                </a:solidFill>
                <a:miter lim="800000"/>
                <a:headEnd/>
                <a:tailEnd/>
              </a14:hiddenLine>
            </a:ext>
          </a:extLst>
        </p:spPr>
        <p:txBody>
          <a:bodyPr/>
          <a:lstStyle/>
          <a:p>
            <a:pPr marL="0" indent="0">
              <a:lnSpc>
                <a:spcPct val="80000"/>
              </a:lnSpc>
            </a:pPr>
            <a:r>
              <a:rPr lang="en-US" dirty="0">
                <a:ea typeface="+mn-ea"/>
                <a:cs typeface="+mn-cs"/>
              </a:rPr>
              <a:t>Where should you stick the thermometer? </a:t>
            </a:r>
          </a:p>
        </p:txBody>
      </p:sp>
      <p:sp>
        <p:nvSpPr>
          <p:cNvPr id="2762759" name="Line 7"/>
          <p:cNvSpPr>
            <a:spLocks noChangeShapeType="1"/>
          </p:cNvSpPr>
          <p:nvPr/>
        </p:nvSpPr>
        <p:spPr bwMode="auto">
          <a:xfrm flipH="1">
            <a:off x="5864224" y="1795463"/>
            <a:ext cx="0" cy="3657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nchor="b">
            <a:spAutoFit/>
          </a:bodyPr>
          <a:lstStyle/>
          <a:p>
            <a:endParaRPr lang="en-US" dirty="0"/>
          </a:p>
        </p:txBody>
      </p:sp>
      <p:sp>
        <p:nvSpPr>
          <p:cNvPr id="2762760" name="Text Box 8"/>
          <p:cNvSpPr txBox="1">
            <a:spLocks noChangeArrowheads="1"/>
          </p:cNvSpPr>
          <p:nvPr/>
        </p:nvSpPr>
        <p:spPr bwMode="auto">
          <a:xfrm>
            <a:off x="6059488" y="1612900"/>
            <a:ext cx="68262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dirty="0"/>
              <a:t>A</a:t>
            </a:r>
          </a:p>
        </p:txBody>
      </p:sp>
      <p:sp>
        <p:nvSpPr>
          <p:cNvPr id="2762761" name="Line 9"/>
          <p:cNvSpPr>
            <a:spLocks noChangeShapeType="1"/>
          </p:cNvSpPr>
          <p:nvPr/>
        </p:nvSpPr>
        <p:spPr bwMode="auto">
          <a:xfrm flipH="1">
            <a:off x="4630738" y="1776413"/>
            <a:ext cx="14287" cy="3657600"/>
          </a:xfrm>
          <a:prstGeom prst="line">
            <a:avLst/>
          </a:prstGeom>
          <a:noFill/>
          <a:ln w="95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p>
            <a:endParaRPr lang="en-US" dirty="0"/>
          </a:p>
        </p:txBody>
      </p:sp>
      <p:sp>
        <p:nvSpPr>
          <p:cNvPr id="2762762" name="Text Box 10"/>
          <p:cNvSpPr txBox="1">
            <a:spLocks noChangeArrowheads="1"/>
          </p:cNvSpPr>
          <p:nvPr/>
        </p:nvSpPr>
        <p:spPr bwMode="auto">
          <a:xfrm>
            <a:off x="4940300" y="1608138"/>
            <a:ext cx="68262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dirty="0"/>
              <a:t>B</a:t>
            </a:r>
          </a:p>
        </p:txBody>
      </p:sp>
      <p:sp>
        <p:nvSpPr>
          <p:cNvPr id="2762763" name="Text Box 11"/>
          <p:cNvSpPr txBox="1">
            <a:spLocks noChangeArrowheads="1"/>
          </p:cNvSpPr>
          <p:nvPr/>
        </p:nvSpPr>
        <p:spPr bwMode="auto">
          <a:xfrm>
            <a:off x="3606800" y="1617663"/>
            <a:ext cx="682625" cy="5794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b">
            <a:spAutoFit/>
          </a:bodyPr>
          <a:lstStyle>
            <a:lvl1pPr>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spcBef>
                <a:spcPct val="50000"/>
              </a:spcBef>
            </a:pPr>
            <a:r>
              <a:rPr lang="en-US" b="1" dirty="0"/>
              <a:t>C</a:t>
            </a:r>
          </a:p>
        </p:txBody>
      </p:sp>
      <p:sp>
        <p:nvSpPr>
          <p:cNvPr id="12"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rgbClr val="000000"/>
                </a:solidFill>
                <a:cs typeface="+mn-cs"/>
              </a:rPr>
              <a:t>4-21</a:t>
            </a:r>
          </a:p>
        </p:txBody>
      </p:sp>
    </p:spTree>
    <p:extLst>
      <p:ext uri="{BB962C8B-B14F-4D97-AF65-F5344CB8AC3E}">
        <p14:creationId xmlns:p14="http://schemas.microsoft.com/office/powerpoint/2010/main" xmlns="" val="30568764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0" presetClass="path" presetSubtype="0" accel="50000" decel="50000" fill="hold" nodeType="clickEffect">
                                  <p:stCondLst>
                                    <p:cond delay="0"/>
                                  </p:stCondLst>
                                  <p:childTnLst>
                                    <p:animMotion origin="layout" path="M -1.94444E-6 2.22222E-6 L -0.41996 2.22222E-6 " pathEditMode="relative" rAng="0" ptsTypes="AA">
                                      <p:cBhvr>
                                        <p:cTn id="6" dur="2000" fill="hold"/>
                                        <p:tgtEl>
                                          <p:spTgt spid="2762756"/>
                                        </p:tgtEl>
                                        <p:attrNameLst>
                                          <p:attrName>ppt_x</p:attrName>
                                          <p:attrName>ppt_y</p:attrName>
                                        </p:attrNameLst>
                                      </p:cBhvr>
                                      <p:rCtr x="-210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body" idx="1"/>
          </p:nvPr>
        </p:nvSpPr>
        <p:spPr>
          <a:xfrm>
            <a:off x="393192" y="1143000"/>
            <a:ext cx="5891994" cy="3820319"/>
          </a:xfrm>
        </p:spPr>
        <p:txBody>
          <a:bodyPr/>
          <a:lstStyle/>
          <a:p>
            <a:pPr marL="0" indent="0" eaLnBrk="1" hangingPunct="1">
              <a:defRPr/>
            </a:pPr>
            <a:r>
              <a:rPr lang="en-US" dirty="0">
                <a:latin typeface="Arial Narrow" charset="0"/>
                <a:cs typeface="+mn-cs"/>
              </a:rPr>
              <a:t>Separate </a:t>
            </a:r>
            <a:r>
              <a:rPr lang="en-US" dirty="0" smtClean="0">
                <a:latin typeface="Arial Narrow" charset="0"/>
                <a:cs typeface="+mn-cs"/>
              </a:rPr>
              <a:t>equipment:</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Use separate equipment for each type of food</a:t>
            </a:r>
          </a:p>
          <a:p>
            <a:pPr marL="0" indent="0" eaLnBrk="1" hangingPunct="1">
              <a:defRPr/>
            </a:pPr>
            <a:r>
              <a:rPr lang="en-US" dirty="0">
                <a:latin typeface="Arial Narrow" charset="0"/>
                <a:cs typeface="+mn-cs"/>
              </a:rPr>
              <a:t>Clean and </a:t>
            </a:r>
            <a:r>
              <a:rPr lang="en-US" dirty="0" smtClean="0">
                <a:latin typeface="Arial Narrow" charset="0"/>
                <a:cs typeface="+mn-cs"/>
              </a:rPr>
              <a:t>sanitize: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Clean and sanitize all work surfaces, equipment, and utensils after each task</a:t>
            </a:r>
          </a:p>
          <a:p>
            <a:pPr marL="0" indent="0" eaLnBrk="1" hangingPunct="1">
              <a:defRPr/>
            </a:pPr>
            <a:endParaRPr lang="en-US" dirty="0">
              <a:solidFill>
                <a:srgbClr val="000000"/>
              </a:solidFill>
              <a:latin typeface="Arial Narrow" charset="0"/>
              <a:cs typeface="+mn-cs"/>
            </a:endParaRPr>
          </a:p>
        </p:txBody>
      </p:sp>
      <p:sp>
        <p:nvSpPr>
          <p:cNvPr id="11059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4-3</a:t>
            </a:r>
          </a:p>
        </p:txBody>
      </p:sp>
      <p:sp>
        <p:nvSpPr>
          <p:cNvPr id="11059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cuttingproduce_FNL.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7864" y="1243013"/>
            <a:ext cx="2097024" cy="1246632"/>
          </a:xfrm>
          <a:prstGeom prst="rect">
            <a:avLst/>
          </a:prstGeom>
        </p:spPr>
      </p:pic>
    </p:spTree>
    <p:extLst>
      <p:ext uri="{BB962C8B-B14F-4D97-AF65-F5344CB8AC3E}">
        <p14:creationId xmlns:p14="http://schemas.microsoft.com/office/powerpoint/2010/main" xmlns="" val="759402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3"/>
          <p:cNvSpPr>
            <a:spLocks noGrp="1" noChangeArrowheads="1"/>
          </p:cNvSpPr>
          <p:nvPr>
            <p:ph type="body" idx="1"/>
          </p:nvPr>
        </p:nvSpPr>
        <p:spPr>
          <a:xfrm>
            <a:off x="393192" y="1143000"/>
            <a:ext cx="5089525" cy="3756025"/>
          </a:xfrm>
        </p:spPr>
        <p:txBody>
          <a:bodyPr/>
          <a:lstStyle/>
          <a:p>
            <a:pPr marL="0" indent="0" eaLnBrk="1" hangingPunct="1">
              <a:defRPr/>
            </a:pPr>
            <a:r>
              <a:rPr lang="en-US" dirty="0">
                <a:latin typeface="Arial Narrow" charset="0"/>
                <a:cs typeface="+mn-cs"/>
              </a:rPr>
              <a:t>Prep food at different </a:t>
            </a:r>
            <a:r>
              <a:rPr lang="en-US" dirty="0" smtClean="0">
                <a:latin typeface="Arial Narrow" charset="0"/>
                <a:cs typeface="+mn-cs"/>
              </a:rPr>
              <a:t>times:</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Prepare raw meat, fish, and poultry at different times than ready-to-eat food (when using the same prep table)</a:t>
            </a:r>
          </a:p>
          <a:p>
            <a:pPr marL="0" indent="0" eaLnBrk="1" hangingPunct="1">
              <a:defRPr/>
            </a:pPr>
            <a:r>
              <a:rPr lang="en-US" dirty="0">
                <a:latin typeface="Arial Narrow" charset="0"/>
                <a:cs typeface="+mn-cs"/>
              </a:rPr>
              <a:t>Buy prepared </a:t>
            </a:r>
            <a:r>
              <a:rPr lang="en-US" dirty="0" smtClean="0">
                <a:latin typeface="Arial Narrow" charset="0"/>
                <a:cs typeface="+mn-cs"/>
              </a:rPr>
              <a:t>food:</a:t>
            </a:r>
            <a:endParaRPr lang="en-US" dirty="0">
              <a:latin typeface="Arial Narrow" charset="0"/>
              <a:cs typeface="+mn-cs"/>
            </a:endParaRPr>
          </a:p>
          <a:p>
            <a:pPr marL="347472" lvl="1" indent="-347472" eaLnBrk="1" hangingPunct="1">
              <a:lnSpc>
                <a:spcPct val="100000"/>
              </a:lnSpc>
              <a:spcBef>
                <a:spcPts val="900"/>
              </a:spcBef>
              <a:defRPr/>
            </a:pPr>
            <a:r>
              <a:rPr lang="en-US" dirty="0">
                <a:latin typeface="Arial Narrow" charset="0"/>
              </a:rPr>
              <a:t>Buy food items that </a:t>
            </a:r>
            <a:r>
              <a:rPr lang="en-US" dirty="0" smtClean="0">
                <a:latin typeface="Arial Narrow" charset="0"/>
              </a:rPr>
              <a:t>do not </a:t>
            </a:r>
            <a:r>
              <a:rPr lang="en-US" dirty="0">
                <a:latin typeface="Arial Narrow" charset="0"/>
              </a:rPr>
              <a:t>require much prepping or </a:t>
            </a:r>
            <a:r>
              <a:rPr lang="en-US" dirty="0" smtClean="0">
                <a:latin typeface="Arial Narrow" charset="0"/>
              </a:rPr>
              <a:t>handling</a:t>
            </a:r>
            <a:endParaRPr lang="en-US" dirty="0">
              <a:latin typeface="Arial Narrow" charset="0"/>
            </a:endParaRPr>
          </a:p>
        </p:txBody>
      </p:sp>
      <p:sp>
        <p:nvSpPr>
          <p:cNvPr id="111620" name="Text Box 9"/>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4-4</a:t>
            </a:r>
          </a:p>
        </p:txBody>
      </p:sp>
      <p:sp>
        <p:nvSpPr>
          <p:cNvPr id="111621" name="Rectangle 11"/>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Cross-Contamination</a:t>
            </a:r>
          </a:p>
        </p:txBody>
      </p:sp>
      <p:pic>
        <p:nvPicPr>
          <p:cNvPr id="2" name="Picture 1" descr="6e_c04_03_preprepped.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3013"/>
            <a:ext cx="2100072" cy="1524000"/>
          </a:xfrm>
          <a:prstGeom prst="rect">
            <a:avLst/>
          </a:prstGeom>
        </p:spPr>
      </p:pic>
    </p:spTree>
    <p:extLst>
      <p:ext uri="{BB962C8B-B14F-4D97-AF65-F5344CB8AC3E}">
        <p14:creationId xmlns:p14="http://schemas.microsoft.com/office/powerpoint/2010/main" xmlns="" val="3545697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3"/>
          <p:cNvSpPr>
            <a:spLocks noGrp="1" noChangeArrowheads="1"/>
          </p:cNvSpPr>
          <p:nvPr>
            <p:ph type="body" idx="1"/>
          </p:nvPr>
        </p:nvSpPr>
        <p:spPr>
          <a:xfrm>
            <a:off x="393192" y="1143000"/>
            <a:ext cx="5408613" cy="5232400"/>
          </a:xfrm>
        </p:spPr>
        <p:txBody>
          <a:bodyPr/>
          <a:lstStyle/>
          <a:p>
            <a:pPr marL="0" indent="0" eaLnBrk="1" hangingPunct="1">
              <a:defRPr/>
            </a:pPr>
            <a:r>
              <a:rPr lang="en-US" dirty="0" smtClean="0">
                <a:latin typeface="Arial Narrow" charset="0"/>
                <a:cs typeface="+mn-cs"/>
              </a:rPr>
              <a:t>Time-temperature control:</a:t>
            </a:r>
          </a:p>
          <a:p>
            <a:pPr lvl="1" eaLnBrk="1" hangingPunct="1">
              <a:defRPr/>
            </a:pPr>
            <a:r>
              <a:rPr lang="en-US" dirty="0" smtClean="0">
                <a:solidFill>
                  <a:srgbClr val="000000"/>
                </a:solidFill>
                <a:latin typeface="Arial Narrow" charset="0"/>
              </a:rPr>
              <a:t>Food held in the range of </a:t>
            </a:r>
            <a:r>
              <a:rPr lang="en-US" dirty="0" smtClean="0"/>
              <a:t>41ºF</a:t>
            </a:r>
            <a:r>
              <a:rPr lang="en-US" dirty="0" smtClean="0">
                <a:solidFill>
                  <a:srgbClr val="000000"/>
                </a:solidFill>
                <a:latin typeface="Arial Narrow" charset="0"/>
              </a:rPr>
              <a:t> to 135</a:t>
            </a:r>
            <a:r>
              <a:rPr lang="en-US" dirty="0" smtClean="0"/>
              <a:t>º</a:t>
            </a:r>
            <a:r>
              <a:rPr lang="en-US" dirty="0" smtClean="0">
                <a:solidFill>
                  <a:srgbClr val="000000"/>
                </a:solidFill>
                <a:latin typeface="Arial Narrow" charset="0"/>
              </a:rPr>
              <a:t>F (5</a:t>
            </a:r>
            <a:r>
              <a:rPr lang="en-US" dirty="0"/>
              <a:t>º</a:t>
            </a:r>
            <a:r>
              <a:rPr lang="en-US" dirty="0" smtClean="0">
                <a:solidFill>
                  <a:srgbClr val="000000"/>
                </a:solidFill>
                <a:latin typeface="Arial Narrow" charset="0"/>
              </a:rPr>
              <a:t>C to 57</a:t>
            </a:r>
            <a:r>
              <a:rPr lang="en-US" dirty="0" smtClean="0"/>
              <a:t>º</a:t>
            </a:r>
            <a:r>
              <a:rPr lang="en-US" dirty="0" smtClean="0">
                <a:solidFill>
                  <a:srgbClr val="000000"/>
                </a:solidFill>
                <a:latin typeface="Arial Narrow" charset="0"/>
              </a:rPr>
              <a:t>C) has been time-temperature abused </a:t>
            </a:r>
          </a:p>
          <a:p>
            <a:pPr marL="347472" lvl="1" indent="-347472" eaLnBrk="1" hangingPunct="1">
              <a:lnSpc>
                <a:spcPct val="100000"/>
              </a:lnSpc>
              <a:spcBef>
                <a:spcPts val="900"/>
              </a:spcBef>
              <a:defRPr/>
            </a:pPr>
            <a:endParaRPr lang="en-US" dirty="0" smtClean="0">
              <a:solidFill>
                <a:srgbClr val="000000"/>
              </a:solidFill>
              <a:latin typeface="Arial Narrow" charset="0"/>
            </a:endParaRPr>
          </a:p>
          <a:p>
            <a:pPr marL="347472" lvl="1" indent="-347472" eaLnBrk="1" hangingPunct="1">
              <a:lnSpc>
                <a:spcPct val="100000"/>
              </a:lnSpc>
              <a:spcBef>
                <a:spcPts val="900"/>
              </a:spcBef>
              <a:defRPr/>
            </a:pPr>
            <a:r>
              <a:rPr lang="en-US" dirty="0" smtClean="0">
                <a:solidFill>
                  <a:srgbClr val="000000"/>
                </a:solidFill>
                <a:latin typeface="Arial Narrow" charset="0"/>
              </a:rPr>
              <a:t>Food has been time-temperature abused whenever it is handled in the following ways:</a:t>
            </a:r>
          </a:p>
          <a:p>
            <a:pPr marL="694944" lvl="2" indent="-347472" eaLnBrk="1" hangingPunct="1">
              <a:lnSpc>
                <a:spcPct val="100000"/>
              </a:lnSpc>
              <a:spcBef>
                <a:spcPts val="900"/>
              </a:spcBef>
              <a:defRPr/>
            </a:pPr>
            <a:r>
              <a:rPr lang="en-US" dirty="0" smtClean="0">
                <a:solidFill>
                  <a:srgbClr val="000000"/>
                </a:solidFill>
                <a:latin typeface="Arial Narrow" charset="0"/>
              </a:rPr>
              <a:t>Cooked to the wrong internal temperature</a:t>
            </a:r>
          </a:p>
          <a:p>
            <a:pPr marL="694944" lvl="2" indent="-347472" eaLnBrk="1" hangingPunct="1">
              <a:lnSpc>
                <a:spcPct val="100000"/>
              </a:lnSpc>
              <a:spcBef>
                <a:spcPts val="900"/>
              </a:spcBef>
              <a:defRPr/>
            </a:pPr>
            <a:r>
              <a:rPr lang="en-US" dirty="0" smtClean="0">
                <a:solidFill>
                  <a:srgbClr val="000000"/>
                </a:solidFill>
                <a:latin typeface="Arial Narrow" charset="0"/>
              </a:rPr>
              <a:t>Held at the wrong temperature</a:t>
            </a:r>
          </a:p>
          <a:p>
            <a:pPr marL="694944" lvl="2" indent="-347472" eaLnBrk="1" hangingPunct="1">
              <a:lnSpc>
                <a:spcPct val="100000"/>
              </a:lnSpc>
              <a:spcBef>
                <a:spcPts val="900"/>
              </a:spcBef>
              <a:defRPr/>
            </a:pPr>
            <a:r>
              <a:rPr lang="en-US" dirty="0" smtClean="0">
                <a:solidFill>
                  <a:srgbClr val="000000"/>
                </a:solidFill>
                <a:latin typeface="Arial Narrow" charset="0"/>
              </a:rPr>
              <a:t>Cooked or reheated incorrectly</a:t>
            </a:r>
            <a:endParaRPr lang="en-US" dirty="0">
              <a:solidFill>
                <a:srgbClr val="000000"/>
              </a:solidFill>
              <a:latin typeface="Arial Narrow" charset="0"/>
            </a:endParaRPr>
          </a:p>
        </p:txBody>
      </p:sp>
      <p:sp>
        <p:nvSpPr>
          <p:cNvPr id="112643"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4-5</a:t>
            </a:r>
          </a:p>
        </p:txBody>
      </p:sp>
      <p:sp>
        <p:nvSpPr>
          <p:cNvPr id="112644" name="Rectangle 10"/>
          <p:cNvSpPr>
            <a:spLocks noGrp="1" noChangeArrowheads="1"/>
          </p:cNvSpPr>
          <p:nvPr>
            <p:ph type="title"/>
          </p:nvPr>
        </p:nvSpPr>
        <p:spPr>
          <a:xfrm>
            <a:off x="393192" y="158750"/>
            <a:ext cx="8240713" cy="519112"/>
          </a:xfrm>
        </p:spPr>
        <p:txBody>
          <a:bodyPr/>
          <a:lstStyle/>
          <a:p>
            <a:pPr eaLnBrk="1" hangingPunct="1">
              <a:defRPr/>
            </a:pPr>
            <a:r>
              <a:rPr lang="en-US" dirty="0" smtClean="0">
                <a:latin typeface="Arial Narrow" charset="0"/>
                <a:cs typeface="+mj-cs"/>
              </a:rPr>
              <a:t>Preventing Time-Temperature Abuse</a:t>
            </a:r>
            <a:endParaRPr lang="en-US" dirty="0">
              <a:latin typeface="Arial Narrow" charset="0"/>
              <a:cs typeface="+mj-cs"/>
            </a:endParaRPr>
          </a:p>
        </p:txBody>
      </p:sp>
      <p:pic>
        <p:nvPicPr>
          <p:cNvPr id="6" name="Picture 5" descr="6e_c04_04_Temperature_L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91767" y="1243013"/>
            <a:ext cx="2743200" cy="3529584"/>
          </a:xfrm>
          <a:prstGeom prst="rect">
            <a:avLst/>
          </a:prstGeom>
        </p:spPr>
      </p:pic>
    </p:spTree>
    <p:extLst>
      <p:ext uri="{BB962C8B-B14F-4D97-AF65-F5344CB8AC3E}">
        <p14:creationId xmlns:p14="http://schemas.microsoft.com/office/powerpoint/2010/main" xmlns="" val="11772841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3"/>
          <p:cNvSpPr>
            <a:spLocks noGrp="1" noChangeArrowheads="1"/>
          </p:cNvSpPr>
          <p:nvPr>
            <p:ph type="body" idx="1"/>
          </p:nvPr>
        </p:nvSpPr>
        <p:spPr>
          <a:xfrm>
            <a:off x="393192" y="1143000"/>
            <a:ext cx="5008562" cy="5232400"/>
          </a:xfrm>
        </p:spPr>
        <p:txBody>
          <a:bodyPr/>
          <a:lstStyle/>
          <a:p>
            <a:pPr marL="0" indent="0" eaLnBrk="1" hangingPunct="1">
              <a:defRPr/>
            </a:pPr>
            <a:r>
              <a:rPr lang="en-US" dirty="0">
                <a:latin typeface="Arial Narrow" charset="0"/>
                <a:cs typeface="+mn-cs"/>
              </a:rPr>
              <a:t>Avoid time-temperature </a:t>
            </a:r>
            <a:r>
              <a:rPr lang="en-US" dirty="0" smtClean="0">
                <a:latin typeface="Arial Narrow" charset="0"/>
                <a:cs typeface="+mn-cs"/>
              </a:rPr>
              <a:t>abuse:</a:t>
            </a:r>
            <a:endParaRPr lang="en-US"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Monitor time and temperature</a:t>
            </a:r>
          </a:p>
          <a:p>
            <a:pPr marL="347472" lvl="1" indent="-347472" eaLnBrk="1" hangingPunct="1">
              <a:lnSpc>
                <a:spcPct val="100000"/>
              </a:lnSpc>
              <a:spcBef>
                <a:spcPts val="900"/>
              </a:spcBef>
              <a:defRPr/>
            </a:pPr>
            <a:r>
              <a:rPr lang="en-US" dirty="0">
                <a:solidFill>
                  <a:srgbClr val="000000"/>
                </a:solidFill>
                <a:latin typeface="Arial Narrow" charset="0"/>
              </a:rPr>
              <a:t>Make sure the correct kinds of thermometers are </a:t>
            </a:r>
            <a:r>
              <a:rPr lang="en-US" dirty="0" smtClean="0">
                <a:solidFill>
                  <a:srgbClr val="000000"/>
                </a:solidFill>
                <a:latin typeface="Arial Narrow" charset="0"/>
              </a:rPr>
              <a:t>available</a:t>
            </a:r>
            <a:endParaRPr lang="en-US" dirty="0">
              <a:solidFill>
                <a:srgbClr val="000000"/>
              </a:solidFill>
              <a:latin typeface="Arial Narrow" charset="0"/>
            </a:endParaRPr>
          </a:p>
          <a:p>
            <a:pPr marL="347472" lvl="1" indent="-347472" eaLnBrk="1" hangingPunct="1">
              <a:lnSpc>
                <a:spcPct val="100000"/>
              </a:lnSpc>
              <a:spcBef>
                <a:spcPts val="900"/>
              </a:spcBef>
              <a:defRPr/>
            </a:pPr>
            <a:r>
              <a:rPr lang="en-US" dirty="0">
                <a:solidFill>
                  <a:srgbClr val="000000"/>
                </a:solidFill>
                <a:latin typeface="Arial Narrow" charset="0"/>
              </a:rPr>
              <a:t>Regularly record temperatures and the times they are taken</a:t>
            </a:r>
          </a:p>
          <a:p>
            <a:pPr marL="347472" lvl="1" indent="-347472" eaLnBrk="1" hangingPunct="1">
              <a:lnSpc>
                <a:spcPct val="100000"/>
              </a:lnSpc>
              <a:spcBef>
                <a:spcPts val="900"/>
              </a:spcBef>
              <a:defRPr/>
            </a:pPr>
            <a:r>
              <a:rPr lang="en-US" dirty="0">
                <a:solidFill>
                  <a:srgbClr val="000000"/>
                </a:solidFill>
                <a:latin typeface="Arial Narrow" charset="0"/>
              </a:rPr>
              <a:t>Minimize the time that food spends in the temperature danger zone</a:t>
            </a:r>
          </a:p>
          <a:p>
            <a:pPr marL="347472" lvl="1" indent="-347472" eaLnBrk="1" hangingPunct="1">
              <a:lnSpc>
                <a:spcPct val="100000"/>
              </a:lnSpc>
              <a:spcBef>
                <a:spcPts val="900"/>
              </a:spcBef>
              <a:defRPr/>
            </a:pPr>
            <a:r>
              <a:rPr lang="en-US" dirty="0">
                <a:solidFill>
                  <a:srgbClr val="000000"/>
                </a:solidFill>
                <a:latin typeface="Arial Narrow" charset="0"/>
              </a:rPr>
              <a:t>Take corrective actions if time-temperature standards are not met</a:t>
            </a:r>
          </a:p>
        </p:txBody>
      </p:sp>
      <p:sp>
        <p:nvSpPr>
          <p:cNvPr id="113668"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4-6</a:t>
            </a:r>
          </a:p>
        </p:txBody>
      </p:sp>
      <p:sp>
        <p:nvSpPr>
          <p:cNvPr id="113669"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Preventing Time-Temperature Abuse</a:t>
            </a:r>
          </a:p>
        </p:txBody>
      </p:sp>
      <p:pic>
        <p:nvPicPr>
          <p:cNvPr id="2" name="Picture 1" descr="6e_c04_04_recordin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243013"/>
            <a:ext cx="2103120" cy="1737360"/>
          </a:xfrm>
          <a:prstGeom prst="rect">
            <a:avLst/>
          </a:prstGeom>
        </p:spPr>
      </p:pic>
    </p:spTree>
    <p:extLst>
      <p:ext uri="{BB962C8B-B14F-4D97-AF65-F5344CB8AC3E}">
        <p14:creationId xmlns:p14="http://schemas.microsoft.com/office/powerpoint/2010/main" xmlns="" val="896225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
          <p:cNvSpPr>
            <a:spLocks noGrp="1" noChangeArrowheads="1"/>
          </p:cNvSpPr>
          <p:nvPr>
            <p:ph type="body" idx="1"/>
          </p:nvPr>
        </p:nvSpPr>
        <p:spPr>
          <a:xfrm>
            <a:off x="393192" y="1143000"/>
            <a:ext cx="6400800" cy="431800"/>
          </a:xfrm>
        </p:spPr>
        <p:txBody>
          <a:bodyPr/>
          <a:lstStyle/>
          <a:p>
            <a:pPr eaLnBrk="1" hangingPunct="1">
              <a:defRPr/>
            </a:pPr>
            <a:r>
              <a:rPr lang="en-US" dirty="0">
                <a:latin typeface="Arial Narrow" charset="0"/>
                <a:cs typeface="+mn-cs"/>
              </a:rPr>
              <a:t>Bimetallic </a:t>
            </a:r>
            <a:r>
              <a:rPr lang="en-US" dirty="0" smtClean="0">
                <a:latin typeface="Arial Narrow" charset="0"/>
                <a:cs typeface="+mn-cs"/>
              </a:rPr>
              <a:t>stemmed thermometers</a:t>
            </a:r>
            <a:endParaRPr lang="en-US" dirty="0">
              <a:latin typeface="Arial Narrow" charset="0"/>
              <a:cs typeface="+mn-cs"/>
            </a:endParaRPr>
          </a:p>
        </p:txBody>
      </p:sp>
      <p:sp>
        <p:nvSpPr>
          <p:cNvPr id="114691" name="Rectangle 25"/>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sp>
        <p:nvSpPr>
          <p:cNvPr id="114692" name="Text Box 2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4-7</a:t>
            </a:r>
          </a:p>
        </p:txBody>
      </p:sp>
      <p:pic>
        <p:nvPicPr>
          <p:cNvPr id="7" name="Picture 6" descr="6e_c04_06_thermometer_Lg.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901846" y="1243013"/>
            <a:ext cx="2743200" cy="4114800"/>
          </a:xfrm>
          <a:prstGeom prst="rect">
            <a:avLst/>
          </a:prstGeom>
        </p:spPr>
      </p:pic>
    </p:spTree>
    <p:extLst>
      <p:ext uri="{BB962C8B-B14F-4D97-AF65-F5344CB8AC3E}">
        <p14:creationId xmlns:p14="http://schemas.microsoft.com/office/powerpoint/2010/main" xmlns="" val="19643209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3"/>
          <p:cNvSpPr>
            <a:spLocks noGrp="1" noChangeArrowheads="1"/>
          </p:cNvSpPr>
          <p:nvPr>
            <p:ph type="body" idx="1"/>
          </p:nvPr>
        </p:nvSpPr>
        <p:spPr>
          <a:xfrm>
            <a:off x="393192" y="1143000"/>
            <a:ext cx="5944470" cy="4711005"/>
          </a:xfrm>
        </p:spPr>
        <p:txBody>
          <a:bodyPr/>
          <a:lstStyle/>
          <a:p>
            <a:pPr marL="0" indent="0" eaLnBrk="1" hangingPunct="1">
              <a:defRPr/>
            </a:pPr>
            <a:r>
              <a:rPr lang="en-US" dirty="0">
                <a:latin typeface="Arial Narrow" charset="0"/>
                <a:cs typeface="+mn-cs"/>
              </a:rPr>
              <a:t>Thermocouples and </a:t>
            </a:r>
            <a:r>
              <a:rPr lang="en-US" dirty="0" smtClean="0">
                <a:latin typeface="Arial Narrow" charset="0"/>
                <a:cs typeface="+mn-cs"/>
              </a:rPr>
              <a:t>thermistors:</a:t>
            </a:r>
            <a:endParaRPr lang="en-US" sz="2000" i="1" dirty="0">
              <a:latin typeface="Arial Narrow" charset="0"/>
              <a:cs typeface="+mn-cs"/>
            </a:endParaRPr>
          </a:p>
          <a:p>
            <a:pPr marL="347472" lvl="1" indent="-347472" eaLnBrk="1" hangingPunct="1">
              <a:lnSpc>
                <a:spcPct val="100000"/>
              </a:lnSpc>
              <a:spcBef>
                <a:spcPts val="900"/>
              </a:spcBef>
              <a:defRPr/>
            </a:pPr>
            <a:r>
              <a:rPr lang="en-US" dirty="0">
                <a:solidFill>
                  <a:srgbClr val="000000"/>
                </a:solidFill>
                <a:latin typeface="Arial Narrow" charset="0"/>
              </a:rPr>
              <a:t>Measure temperature through a metal probe</a:t>
            </a:r>
          </a:p>
          <a:p>
            <a:pPr marL="347472" lvl="1" indent="-347472" eaLnBrk="1" hangingPunct="1">
              <a:lnSpc>
                <a:spcPct val="100000"/>
              </a:lnSpc>
              <a:spcBef>
                <a:spcPts val="900"/>
              </a:spcBef>
              <a:defRPr/>
            </a:pPr>
            <a:r>
              <a:rPr lang="en-US" dirty="0">
                <a:solidFill>
                  <a:srgbClr val="000000"/>
                </a:solidFill>
                <a:latin typeface="Arial Narrow" charset="0"/>
              </a:rPr>
              <a:t>Display temperatures digitally</a:t>
            </a:r>
          </a:p>
          <a:p>
            <a:pPr marL="347472" lvl="1" indent="-347472" eaLnBrk="1" hangingPunct="1">
              <a:lnSpc>
                <a:spcPct val="100000"/>
              </a:lnSpc>
              <a:spcBef>
                <a:spcPts val="900"/>
              </a:spcBef>
              <a:defRPr/>
            </a:pPr>
            <a:r>
              <a:rPr lang="en-US" dirty="0">
                <a:solidFill>
                  <a:srgbClr val="000000"/>
                </a:solidFill>
                <a:latin typeface="Arial Narrow" charset="0"/>
              </a:rPr>
              <a:t>Come with interchangeable probes</a:t>
            </a:r>
          </a:p>
          <a:p>
            <a:pPr marL="694944" lvl="2" indent="-347472" eaLnBrk="1" hangingPunct="1">
              <a:lnSpc>
                <a:spcPct val="100000"/>
              </a:lnSpc>
              <a:spcBef>
                <a:spcPts val="900"/>
              </a:spcBef>
              <a:defRPr/>
            </a:pPr>
            <a:r>
              <a:rPr lang="en-US" dirty="0">
                <a:solidFill>
                  <a:srgbClr val="000000"/>
                </a:solidFill>
                <a:latin typeface="Arial Narrow" charset="0"/>
              </a:rPr>
              <a:t>Immersion probe</a:t>
            </a:r>
          </a:p>
          <a:p>
            <a:pPr marL="694944" lvl="2" indent="-347472" eaLnBrk="1" hangingPunct="1">
              <a:lnSpc>
                <a:spcPct val="100000"/>
              </a:lnSpc>
              <a:spcBef>
                <a:spcPts val="900"/>
              </a:spcBef>
              <a:defRPr/>
            </a:pPr>
            <a:r>
              <a:rPr lang="en-US" dirty="0">
                <a:solidFill>
                  <a:srgbClr val="000000"/>
                </a:solidFill>
                <a:latin typeface="Arial Narrow" charset="0"/>
              </a:rPr>
              <a:t>Surface probe</a:t>
            </a:r>
          </a:p>
          <a:p>
            <a:pPr marL="694944" lvl="2" indent="-347472" eaLnBrk="1" hangingPunct="1">
              <a:lnSpc>
                <a:spcPct val="100000"/>
              </a:lnSpc>
              <a:spcBef>
                <a:spcPts val="900"/>
              </a:spcBef>
              <a:defRPr/>
            </a:pPr>
            <a:r>
              <a:rPr lang="en-US" dirty="0">
                <a:solidFill>
                  <a:srgbClr val="000000"/>
                </a:solidFill>
                <a:latin typeface="Arial Narrow" charset="0"/>
              </a:rPr>
              <a:t>Penetration probe</a:t>
            </a:r>
          </a:p>
          <a:p>
            <a:pPr marL="694944" lvl="2" indent="-347472" eaLnBrk="1" hangingPunct="1">
              <a:lnSpc>
                <a:spcPct val="100000"/>
              </a:lnSpc>
              <a:spcBef>
                <a:spcPts val="900"/>
              </a:spcBef>
              <a:defRPr/>
            </a:pPr>
            <a:r>
              <a:rPr lang="en-US" dirty="0">
                <a:solidFill>
                  <a:srgbClr val="000000"/>
                </a:solidFill>
                <a:latin typeface="Arial Narrow" charset="0"/>
              </a:rPr>
              <a:t>Air probe</a:t>
            </a:r>
          </a:p>
          <a:p>
            <a:pPr marL="347472" lvl="1" indent="-347472" eaLnBrk="1" hangingPunct="1">
              <a:lnSpc>
                <a:spcPct val="100000"/>
              </a:lnSpc>
              <a:spcBef>
                <a:spcPts val="900"/>
              </a:spcBef>
              <a:defRPr/>
            </a:pPr>
            <a:r>
              <a:rPr lang="en-US" dirty="0">
                <a:solidFill>
                  <a:srgbClr val="000000"/>
                </a:solidFill>
                <a:latin typeface="Arial Narrow" charset="0"/>
              </a:rPr>
              <a:t>Have a sensing area on the tip of their </a:t>
            </a:r>
            <a:r>
              <a:rPr lang="en-US" dirty="0" smtClean="0">
                <a:solidFill>
                  <a:srgbClr val="000000"/>
                </a:solidFill>
                <a:latin typeface="Arial Narrow" charset="0"/>
              </a:rPr>
              <a:t>probes</a:t>
            </a:r>
            <a:endParaRPr lang="en-US" dirty="0">
              <a:solidFill>
                <a:srgbClr val="000000"/>
              </a:solidFill>
              <a:latin typeface="Arial Narrow" charset="0"/>
            </a:endParaRPr>
          </a:p>
        </p:txBody>
      </p:sp>
      <p:sp>
        <p:nvSpPr>
          <p:cNvPr id="115716"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4-8</a:t>
            </a:r>
          </a:p>
        </p:txBody>
      </p:sp>
      <p:sp>
        <p:nvSpPr>
          <p:cNvPr id="115717"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2" name="Picture 1" descr="6e_c04_07_thermocouples.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4816" y="1243013"/>
            <a:ext cx="2100072" cy="1822704"/>
          </a:xfrm>
          <a:prstGeom prst="rect">
            <a:avLst/>
          </a:prstGeom>
        </p:spPr>
      </p:pic>
    </p:spTree>
    <p:extLst>
      <p:ext uri="{BB962C8B-B14F-4D97-AF65-F5344CB8AC3E}">
        <p14:creationId xmlns:p14="http://schemas.microsoft.com/office/powerpoint/2010/main" xmlns="" val="790311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3"/>
          <p:cNvSpPr>
            <a:spLocks noGrp="1" noChangeArrowheads="1"/>
          </p:cNvSpPr>
          <p:nvPr>
            <p:ph type="body" idx="1"/>
          </p:nvPr>
        </p:nvSpPr>
        <p:spPr>
          <a:xfrm>
            <a:off x="393192" y="1143000"/>
            <a:ext cx="5086350" cy="4983163"/>
          </a:xfrm>
        </p:spPr>
        <p:txBody>
          <a:bodyPr/>
          <a:lstStyle/>
          <a:p>
            <a:pPr marL="0" indent="0" eaLnBrk="1" hangingPunct="1">
              <a:defRPr/>
            </a:pPr>
            <a:r>
              <a:rPr lang="en-US" dirty="0">
                <a:latin typeface="Arial Narrow" charset="0"/>
                <a:cs typeface="+mn-cs"/>
              </a:rPr>
              <a:t>Infrared </a:t>
            </a:r>
            <a:r>
              <a:rPr lang="en-US" dirty="0" smtClean="0">
                <a:latin typeface="Arial Narrow" charset="0"/>
                <a:cs typeface="+mn-cs"/>
              </a:rPr>
              <a:t>(laser</a:t>
            </a:r>
            <a:r>
              <a:rPr lang="en-US" dirty="0">
                <a:latin typeface="Arial Narrow" charset="0"/>
                <a:cs typeface="+mn-cs"/>
              </a:rPr>
              <a:t>) </a:t>
            </a:r>
            <a:r>
              <a:rPr lang="en-US" dirty="0" smtClean="0">
                <a:latin typeface="Arial Narrow" charset="0"/>
                <a:cs typeface="+mn-cs"/>
              </a:rPr>
              <a:t>thermometers:</a:t>
            </a:r>
            <a:endParaRPr lang="en-US" dirty="0">
              <a:latin typeface="Arial Narrow" charset="0"/>
              <a:cs typeface="+mn-cs"/>
            </a:endParaRPr>
          </a:p>
          <a:p>
            <a:pPr marL="347472" lvl="1" indent="-347472" eaLnBrk="1" hangingPunct="1">
              <a:lnSpc>
                <a:spcPct val="100000"/>
              </a:lnSpc>
              <a:spcBef>
                <a:spcPts val="900"/>
              </a:spcBef>
              <a:defRPr/>
            </a:pPr>
            <a:r>
              <a:rPr lang="en-US" dirty="0" smtClean="0">
                <a:latin typeface="Arial Narrow" charset="0"/>
              </a:rPr>
              <a:t>Use them </a:t>
            </a:r>
            <a:r>
              <a:rPr lang="en-US" dirty="0">
                <a:latin typeface="Arial Narrow" charset="0"/>
              </a:rPr>
              <a:t>to measure the surface temperature of food and equipment</a:t>
            </a:r>
          </a:p>
          <a:p>
            <a:pPr marL="347472" lvl="1" indent="-347472" eaLnBrk="1" hangingPunct="1">
              <a:lnSpc>
                <a:spcPct val="100000"/>
              </a:lnSpc>
              <a:spcBef>
                <a:spcPts val="900"/>
              </a:spcBef>
              <a:defRPr/>
            </a:pPr>
            <a:r>
              <a:rPr lang="en-US" dirty="0">
                <a:latin typeface="Arial Narrow" charset="0"/>
              </a:rPr>
              <a:t>Hold </a:t>
            </a:r>
            <a:r>
              <a:rPr lang="en-US" dirty="0" smtClean="0">
                <a:latin typeface="Arial Narrow" charset="0"/>
              </a:rPr>
              <a:t>them as </a:t>
            </a:r>
            <a:r>
              <a:rPr lang="en-US" dirty="0">
                <a:latin typeface="Arial Narrow" charset="0"/>
              </a:rPr>
              <a:t>close to the food or equipment as possible </a:t>
            </a:r>
          </a:p>
          <a:p>
            <a:pPr marL="347472" lvl="1" indent="-347472" eaLnBrk="1" hangingPunct="1">
              <a:lnSpc>
                <a:spcPct val="100000"/>
              </a:lnSpc>
              <a:spcBef>
                <a:spcPts val="900"/>
              </a:spcBef>
              <a:defRPr/>
            </a:pPr>
            <a:r>
              <a:rPr lang="en-US" dirty="0">
                <a:latin typeface="Arial Narrow" charset="0"/>
              </a:rPr>
              <a:t>Remove anything between the thermometer and the food, food package, or equipment</a:t>
            </a:r>
          </a:p>
          <a:p>
            <a:pPr marL="347472" lvl="1" indent="-347472" eaLnBrk="1" hangingPunct="1">
              <a:lnSpc>
                <a:spcPct val="100000"/>
              </a:lnSpc>
              <a:spcBef>
                <a:spcPts val="900"/>
              </a:spcBef>
              <a:defRPr/>
            </a:pPr>
            <a:r>
              <a:rPr lang="en-US" dirty="0">
                <a:latin typeface="Arial Narrow" charset="0"/>
              </a:rPr>
              <a:t>Follow </a:t>
            </a:r>
            <a:r>
              <a:rPr lang="en-US" dirty="0" smtClean="0">
                <a:latin typeface="Arial Narrow" charset="0"/>
              </a:rPr>
              <a:t>the manufacturer’s </a:t>
            </a:r>
            <a:r>
              <a:rPr lang="en-US" dirty="0">
                <a:latin typeface="Arial Narrow" charset="0"/>
              </a:rPr>
              <a:t>guidelines</a:t>
            </a:r>
            <a:r>
              <a:rPr lang="en-US" sz="2000" dirty="0">
                <a:latin typeface="Arial Narrow" charset="0"/>
              </a:rPr>
              <a:t> </a:t>
            </a:r>
          </a:p>
        </p:txBody>
      </p:sp>
      <p:sp>
        <p:nvSpPr>
          <p:cNvPr id="116740" name="Text Box 12"/>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4-9</a:t>
            </a:r>
          </a:p>
        </p:txBody>
      </p:sp>
      <p:sp>
        <p:nvSpPr>
          <p:cNvPr id="116741" name="Rectangle 14"/>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Monitoring Time and Temperature</a:t>
            </a:r>
          </a:p>
        </p:txBody>
      </p:sp>
      <p:pic>
        <p:nvPicPr>
          <p:cNvPr id="6" name="Picture 5" descr="6e_c04_08_infrared thermometer.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521768" y="1136650"/>
            <a:ext cx="2103120" cy="1975104"/>
          </a:xfrm>
          <a:prstGeom prst="rect">
            <a:avLst/>
          </a:prstGeom>
        </p:spPr>
      </p:pic>
    </p:spTree>
    <p:extLst>
      <p:ext uri="{BB962C8B-B14F-4D97-AF65-F5344CB8AC3E}">
        <p14:creationId xmlns:p14="http://schemas.microsoft.com/office/powerpoint/2010/main" xmlns="" val="5408755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2_SS5e_08_16hr">
  <a:themeElements>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18246</TotalTime>
  <Words>2315</Words>
  <Application>Microsoft Office PowerPoint</Application>
  <PresentationFormat>On-screen Show (4:3)</PresentationFormat>
  <Paragraphs>226</Paragraphs>
  <Slides>21</Slides>
  <Notes>21</Notes>
  <HiddenSlides>0</HiddenSlides>
  <MMClips>0</MMClip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2_SS5e_08_16hr</vt:lpstr>
      <vt:lpstr>3_SS5e_08_16hr</vt:lpstr>
      <vt:lpstr>Slide 1</vt:lpstr>
      <vt:lpstr>The Flow of Food</vt:lpstr>
      <vt:lpstr>Preventing Cross-Contamination</vt:lpstr>
      <vt:lpstr>Preventing Cross-Contamination</vt:lpstr>
      <vt:lpstr>Preventing Time-Temperature Abuse</vt:lpstr>
      <vt:lpstr>Preventing Time-Temperature Abuse</vt:lpstr>
      <vt:lpstr>Monitoring Time and Temperature</vt:lpstr>
      <vt:lpstr>Monitoring Time and Temperature</vt:lpstr>
      <vt:lpstr>Monitoring Time and Temperature</vt:lpstr>
      <vt:lpstr>Monitoring Time and Temperature</vt:lpstr>
      <vt:lpstr>General Thermometer Guidelines</vt:lpstr>
      <vt:lpstr>General Thermometer Guidelines</vt:lpstr>
      <vt:lpstr>Review</vt:lpstr>
      <vt:lpstr>Review</vt:lpstr>
      <vt:lpstr>Review</vt:lpstr>
      <vt:lpstr>Review</vt:lpstr>
      <vt:lpstr>Review</vt:lpstr>
      <vt:lpstr>Review</vt:lpstr>
      <vt:lpstr>Review</vt:lpstr>
      <vt:lpstr>Review</vt:lpstr>
      <vt:lpstr>Apply Your Knowledge </vt:lpstr>
    </vt:vector>
  </TitlesOfParts>
  <Company>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e511247</cp:lastModifiedBy>
  <cp:revision>2382</cp:revision>
  <cp:lastPrinted>2012-05-30T16:26:42Z</cp:lastPrinted>
  <dcterms:created xsi:type="dcterms:W3CDTF">2006-02-24T04:29:02Z</dcterms:created>
  <dcterms:modified xsi:type="dcterms:W3CDTF">2012-06-07T14:59:20Z</dcterms:modified>
</cp:coreProperties>
</file>